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38"/>
  </p:notesMasterIdLst>
  <p:sldIdLst>
    <p:sldId id="256" r:id="rId3"/>
    <p:sldId id="262" r:id="rId4"/>
    <p:sldId id="259" r:id="rId5"/>
    <p:sldId id="258" r:id="rId6"/>
    <p:sldId id="257" r:id="rId7"/>
    <p:sldId id="291" r:id="rId8"/>
    <p:sldId id="292" r:id="rId9"/>
    <p:sldId id="293" r:id="rId10"/>
    <p:sldId id="294" r:id="rId11"/>
    <p:sldId id="295" r:id="rId12"/>
    <p:sldId id="296" r:id="rId13"/>
    <p:sldId id="297" r:id="rId14"/>
    <p:sldId id="298" r:id="rId15"/>
    <p:sldId id="261" r:id="rId16"/>
    <p:sldId id="320" r:id="rId17"/>
    <p:sldId id="321" r:id="rId18"/>
    <p:sldId id="301" r:id="rId19"/>
    <p:sldId id="302" r:id="rId20"/>
    <p:sldId id="303" r:id="rId21"/>
    <p:sldId id="305" r:id="rId22"/>
    <p:sldId id="304" r:id="rId23"/>
    <p:sldId id="306" r:id="rId24"/>
    <p:sldId id="307" r:id="rId25"/>
    <p:sldId id="308" r:id="rId26"/>
    <p:sldId id="309" r:id="rId27"/>
    <p:sldId id="311" r:id="rId28"/>
    <p:sldId id="312" r:id="rId29"/>
    <p:sldId id="313" r:id="rId30"/>
    <p:sldId id="314" r:id="rId31"/>
    <p:sldId id="315" r:id="rId32"/>
    <p:sldId id="316" r:id="rId33"/>
    <p:sldId id="317" r:id="rId34"/>
    <p:sldId id="318" r:id="rId35"/>
    <p:sldId id="319" r:id="rId36"/>
    <p:sldId id="289"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Muli" panose="020B0604020202020204" charset="0"/>
      <p:regular r:id="rId43"/>
      <p:bold r:id="rId44"/>
      <p:italic r:id="rId45"/>
      <p:boldItalic r:id="rId46"/>
    </p:embeddedFont>
    <p:embeddedFont>
      <p:font typeface="Dosis" panose="020B0604020202020204" charset="0"/>
      <p:regular r:id="rId47"/>
      <p:bold r:id="rId48"/>
    </p:embeddedFont>
    <p:embeddedFont>
      <p:font typeface="Arial Black" panose="020B0A04020102020204" pitchFamily="34" charset="0"/>
      <p:bold r:id="rId49"/>
    </p:embeddedFont>
    <p:embeddedFont>
      <p:font typeface="Open Sans"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RANG CHỦ" id="{7DA2D3B7-EB25-449D-9AC3-B4389E8371EF}">
          <p14:sldIdLst>
            <p14:sldId id="256"/>
          </p14:sldIdLst>
        </p14:section>
        <p14:section name="THÀNH VIÊN" id="{28C3C94B-CB1A-4651-AB7F-C54C06234DAE}">
          <p14:sldIdLst>
            <p14:sldId id="262"/>
          </p14:sldIdLst>
        </p14:section>
        <p14:section name="NỘI DUNG" id="{18FDE149-A1B2-421E-937E-F8DBF8BE4D8B}">
          <p14:sldIdLst>
            <p14:sldId id="259"/>
          </p14:sldIdLst>
        </p14:section>
        <p14:section name="I.TỔNG QUAN" id="{D2CB0C66-7D8F-4F9F-8B80-AA70867587B5}">
          <p14:sldIdLst>
            <p14:sldId id="258"/>
            <p14:sldId id="257"/>
            <p14:sldId id="291"/>
          </p14:sldIdLst>
        </p14:section>
        <p14:section name="II.MÔ TẢ DỮ LIỆU" id="{DADDF95E-B45B-48DF-B217-75780737DF19}">
          <p14:sldIdLst>
            <p14:sldId id="292"/>
            <p14:sldId id="293"/>
            <p14:sldId id="294"/>
            <p14:sldId id="295"/>
            <p14:sldId id="296"/>
          </p14:sldIdLst>
        </p14:section>
        <p14:section name="III.PHÂN TÍCH THIẾT KẾ" id="{43B21B9F-5C90-4D46-B6B9-D9BF3DE7A566}">
          <p14:sldIdLst>
            <p14:sldId id="297"/>
            <p14:sldId id="298"/>
            <p14:sldId id="261"/>
            <p14:sldId id="320"/>
            <p14:sldId id="321"/>
            <p14:sldId id="301"/>
            <p14:sldId id="302"/>
            <p14:sldId id="303"/>
            <p14:sldId id="305"/>
            <p14:sldId id="304"/>
            <p14:sldId id="306"/>
            <p14:sldId id="307"/>
            <p14:sldId id="308"/>
          </p14:sldIdLst>
        </p14:section>
        <p14:section name="IV.CÀI ĐẶT WEB" id="{6138E72E-6E6E-403B-A274-F1531EABC864}">
          <p14:sldIdLst>
            <p14:sldId id="309"/>
            <p14:sldId id="311"/>
            <p14:sldId id="312"/>
            <p14:sldId id="313"/>
            <p14:sldId id="314"/>
            <p14:sldId id="315"/>
            <p14:sldId id="316"/>
            <p14:sldId id="317"/>
            <p14:sldId id="318"/>
          </p14:sldIdLst>
        </p14:section>
        <p14:section name="V.KẾT LUẬN" id="{2BC9B040-FCB2-4205-BF3C-1FE44C6A521A}">
          <p14:sldIdLst>
            <p14:sldId id="319"/>
          </p14:sldIdLst>
        </p14:section>
        <p14:section name="KẾT THÚC" id="{071415AD-3057-4592-A9CC-D545F89865B8}">
          <p14:sldIdLst>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D257A91-3D0A-4839-8865-AE6372B7FEB7}">
  <a:tblStyle styleId="{ED257A91-3D0A-4839-8865-AE6372B7FE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p:cViewPr varScale="1">
        <p:scale>
          <a:sx n="111" d="100"/>
          <a:sy n="111" d="100"/>
        </p:scale>
        <p:origin x="-61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5280934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freegoogleslidestemplates.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href='http://www.freepik.com/free-photo/skyscraper-urban-view_881301.htm'&gt;Designed by Freepik&lt;/a&gt;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92698da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92698da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https://pixabay.com/en/gleise-old-railroad-tracks-seemed-1555348/</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href='http://www.freepik.com/free-photo/skyscraper-urban-view_881301.htm'&gt;Designed by Freepik&lt;/a&gt;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href='http://www.freepik.com/free-photo/skyscraper-urban-view_881301.htm'&gt;Designed by Freepik&lt;/a&gt;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href='http://www.freepik.com/free-photo/skyscraper-urban-view_881301.htm'&gt;Designed by Freepik&lt;/a&gt;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92698da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592698da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6dc4b7341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16dc4b7341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lang="en" sz="1200" b="0" i="0" u="sng" strike="noStrike" cap="none">
                <a:solidFill>
                  <a:schemeClr val="hlink"/>
                </a:solidFill>
                <a:latin typeface="Calibri"/>
                <a:ea typeface="Calibri"/>
                <a:cs typeface="Calibri"/>
                <a:sym typeface="Calibri"/>
                <a:hlinkClick r:id="rId3"/>
              </a:rPr>
              <a:t>http://freegoogleslidestemplates.com</a:t>
            </a:r>
            <a:endParaRPr sz="1200" b="0" i="0" u="none" strike="noStrike" cap="none">
              <a:solidFill>
                <a:schemeClr val="dk1"/>
              </a:solidFill>
              <a:latin typeface="Calibri"/>
              <a:ea typeface="Calibri"/>
              <a:cs typeface="Calibri"/>
              <a:sym typeface="Calibri"/>
            </a:endParaRPr>
          </a:p>
        </p:txBody>
      </p:sp>
      <p:sp>
        <p:nvSpPr>
          <p:cNvPr id="1218" name="Google Shape;1218;g16dc4b7341_0_8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59445850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59445850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9445850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9445850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C5C64"/>
        </a:solidFill>
        <a:effectLst/>
      </p:bgPr>
    </p:bg>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44575" y="766625"/>
            <a:ext cx="9188700" cy="251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8000"/>
              <a:buFont typeface="Dosis"/>
              <a:buNone/>
              <a:defRPr sz="8000" b="1">
                <a:solidFill>
                  <a:srgbClr val="FFFFFF"/>
                </a:solidFill>
                <a:latin typeface="Dosis"/>
                <a:ea typeface="Dosis"/>
                <a:cs typeface="Dosis"/>
                <a:sym typeface="Dosis"/>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80" name="Google Shape;180;p27"/>
          <p:cNvSpPr txBox="1">
            <a:spLocks noGrp="1"/>
          </p:cNvSpPr>
          <p:nvPr>
            <p:ph type="subTitle" idx="1"/>
          </p:nvPr>
        </p:nvSpPr>
        <p:spPr>
          <a:xfrm>
            <a:off x="311700" y="3276600"/>
            <a:ext cx="8520600" cy="63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1pPr>
            <a:lvl2pPr lvl="1"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2pPr>
            <a:lvl3pPr lvl="2"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3pPr>
            <a:lvl4pPr lvl="3"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4pPr>
            <a:lvl5pPr lvl="4"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5pPr>
            <a:lvl6pPr lvl="5"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6pPr>
            <a:lvl7pPr lvl="6"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7pPr>
            <a:lvl8pPr lvl="7"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8pPr>
            <a:lvl9pPr lvl="8"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9pPr>
          </a:lstStyle>
          <a:p>
            <a:endParaRPr/>
          </a:p>
        </p:txBody>
      </p:sp>
      <p:sp>
        <p:nvSpPr>
          <p:cNvPr id="181" name="Google Shape;18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e">
  <p:cSld name="CUSTOM">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184" name="Google Shape;184;p28"/>
          <p:cNvSpPr txBox="1">
            <a:spLocks noGrp="1"/>
          </p:cNvSpPr>
          <p:nvPr>
            <p:ph type="subTitle" idx="1"/>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
        <p:nvSpPr>
          <p:cNvPr id="185" name="Google Shape;185;p28"/>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28"/>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189" name="Google Shape;189;p28"/>
          <p:cNvGrpSpPr/>
          <p:nvPr/>
        </p:nvGrpSpPr>
        <p:grpSpPr>
          <a:xfrm>
            <a:off x="197970" y="4683259"/>
            <a:ext cx="297191" cy="365407"/>
            <a:chOff x="2149550" y="2870305"/>
            <a:chExt cx="378395" cy="465250"/>
          </a:xfrm>
        </p:grpSpPr>
        <p:sp>
          <p:nvSpPr>
            <p:cNvPr id="190" name="Google Shape;190;p2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1" name="Google Shape;191;p2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2" name="Google Shape;192;p2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3" name="Google Shape;193;p2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Right">
  <p:cSld name="CUSTOM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563000" y="34100"/>
            <a:ext cx="390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196" name="Google Shape;196;p29"/>
          <p:cNvSpPr txBox="1">
            <a:spLocks noGrp="1"/>
          </p:cNvSpPr>
          <p:nvPr>
            <p:ph type="subTitle" idx="1"/>
          </p:nvPr>
        </p:nvSpPr>
        <p:spPr>
          <a:xfrm>
            <a:off x="4563150" y="606800"/>
            <a:ext cx="39054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
        <p:nvSpPr>
          <p:cNvPr id="197" name="Google Shape;197;p29"/>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200" name="Google Shape;200;p29"/>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01" name="Google Shape;201;p29"/>
          <p:cNvGrpSpPr/>
          <p:nvPr/>
        </p:nvGrpSpPr>
        <p:grpSpPr>
          <a:xfrm>
            <a:off x="197970" y="4683259"/>
            <a:ext cx="297191" cy="365407"/>
            <a:chOff x="2149550" y="2870305"/>
            <a:chExt cx="378395" cy="465250"/>
          </a:xfrm>
        </p:grpSpPr>
        <p:sp>
          <p:nvSpPr>
            <p:cNvPr id="202" name="Google Shape;202;p29"/>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3" name="Google Shape;203;p29"/>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4" name="Google Shape;204;p29"/>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5" name="Google Shape;205;p29"/>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100"/>
              <a:buNone/>
              <a:defRPr sz="5100" b="1">
                <a:solidFill>
                  <a:srgbClr val="666666"/>
                </a:solidFill>
                <a:latin typeface="Dosis"/>
                <a:ea typeface="Dosis"/>
                <a:cs typeface="Dosis"/>
                <a:sym typeface="Dosis"/>
              </a:defRPr>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
        <p:nvSpPr>
          <p:cNvPr id="208" name="Google Shape;208;p30"/>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30"/>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12" name="Google Shape;212;p30"/>
          <p:cNvGrpSpPr/>
          <p:nvPr/>
        </p:nvGrpSpPr>
        <p:grpSpPr>
          <a:xfrm>
            <a:off x="197970" y="4683259"/>
            <a:ext cx="297191" cy="365407"/>
            <a:chOff x="2149550" y="2870305"/>
            <a:chExt cx="378395" cy="465250"/>
          </a:xfrm>
        </p:grpSpPr>
        <p:sp>
          <p:nvSpPr>
            <p:cNvPr id="213" name="Google Shape;213;p30"/>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4" name="Google Shape;214;p30"/>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5" name="Google Shape;215;p30"/>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6" name="Google Shape;216;p30"/>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7"/>
        <p:cNvGrpSpPr/>
        <p:nvPr/>
      </p:nvGrpSpPr>
      <p:grpSpPr>
        <a:xfrm>
          <a:off x="0" y="0"/>
          <a:ext cx="0" cy="0"/>
          <a:chOff x="0" y="0"/>
          <a:chExt cx="0" cy="0"/>
        </a:xfrm>
      </p:grpSpPr>
      <p:sp>
        <p:nvSpPr>
          <p:cNvPr id="218" name="Google Shape;218;p31"/>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19" name="Google Shape;21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20" name="Google Shape;220;p31"/>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23" name="Google Shape;223;p31"/>
          <p:cNvGrpSpPr/>
          <p:nvPr/>
        </p:nvGrpSpPr>
        <p:grpSpPr>
          <a:xfrm>
            <a:off x="197970" y="4683259"/>
            <a:ext cx="297191" cy="365407"/>
            <a:chOff x="2149550" y="2870305"/>
            <a:chExt cx="378395" cy="465250"/>
          </a:xfrm>
        </p:grpSpPr>
        <p:sp>
          <p:nvSpPr>
            <p:cNvPr id="224" name="Google Shape;224;p31"/>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5" name="Google Shape;225;p31"/>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6" name="Google Shape;226;p31"/>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7" name="Google Shape;227;p31"/>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28" name="Google Shape;228;p31"/>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29" name="Google Shape;229;p31"/>
          <p:cNvSpPr txBox="1">
            <a:spLocks noGrp="1"/>
          </p:cNvSpPr>
          <p:nvPr>
            <p:ph type="subTitle" idx="2"/>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232" name="Google Shape;232;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233" name="Google Shape;233;p32"/>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34" name="Google Shape;234;p32"/>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37" name="Google Shape;237;p32"/>
          <p:cNvGrpSpPr/>
          <p:nvPr/>
        </p:nvGrpSpPr>
        <p:grpSpPr>
          <a:xfrm>
            <a:off x="197970" y="4683259"/>
            <a:ext cx="297191" cy="365407"/>
            <a:chOff x="2149550" y="2870305"/>
            <a:chExt cx="378395" cy="465250"/>
          </a:xfrm>
        </p:grpSpPr>
        <p:sp>
          <p:nvSpPr>
            <p:cNvPr id="238" name="Google Shape;238;p32"/>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39" name="Google Shape;239;p32"/>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40" name="Google Shape;240;p32"/>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41" name="Google Shape;241;p32"/>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42" name="Google Shape;242;p32"/>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43" name="Google Shape;243;p32"/>
          <p:cNvSpPr txBox="1">
            <a:spLocks noGrp="1"/>
          </p:cNvSpPr>
          <p:nvPr>
            <p:ph type="subTitle" idx="3"/>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0" name="Google Shape;25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3" name="Google Shape;25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4"/>
        <p:cNvGrpSpPr/>
        <p:nvPr/>
      </p:nvGrpSpPr>
      <p:grpSpPr>
        <a:xfrm>
          <a:off x="0" y="0"/>
          <a:ext cx="0" cy="0"/>
          <a:chOff x="0" y="0"/>
          <a:chExt cx="0" cy="0"/>
        </a:xfrm>
      </p:grpSpPr>
      <p:sp>
        <p:nvSpPr>
          <p:cNvPr id="255" name="Google Shape;255;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7" name="Google Shape;257;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8" name="Google Shape;258;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9" name="Google Shape;25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62" name="Google Shape;2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3"/>
        <p:cNvGrpSpPr/>
        <p:nvPr/>
      </p:nvGrpSpPr>
      <p:grpSpPr>
        <a:xfrm>
          <a:off x="0" y="0"/>
          <a:ext cx="0" cy="0"/>
          <a:chOff x="0" y="0"/>
          <a:chExt cx="0" cy="0"/>
        </a:xfrm>
      </p:grpSpPr>
      <p:sp>
        <p:nvSpPr>
          <p:cNvPr id="264" name="Google Shape;264;p38"/>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65" name="Google Shape;265;p3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2500"/>
              <a:buFont typeface="Dosis"/>
              <a:buNone/>
              <a:defRPr sz="12500">
                <a:solidFill>
                  <a:srgbClr val="666666"/>
                </a:solidFill>
                <a:latin typeface="Dosis"/>
                <a:ea typeface="Dosis"/>
                <a:cs typeface="Dosis"/>
                <a:sym typeface="Dosis"/>
              </a:defRPr>
            </a:lvl1pPr>
            <a:lvl2pPr lvl="1" algn="ctr" rtl="0">
              <a:spcBef>
                <a:spcPts val="0"/>
              </a:spcBef>
              <a:spcAft>
                <a:spcPts val="0"/>
              </a:spcAft>
              <a:buSzPts val="12500"/>
              <a:buFont typeface="Dosis"/>
              <a:buNone/>
              <a:defRPr sz="12500">
                <a:latin typeface="Dosis"/>
                <a:ea typeface="Dosis"/>
                <a:cs typeface="Dosis"/>
                <a:sym typeface="Dosis"/>
              </a:defRPr>
            </a:lvl2pPr>
            <a:lvl3pPr lvl="2" algn="ctr" rtl="0">
              <a:spcBef>
                <a:spcPts val="0"/>
              </a:spcBef>
              <a:spcAft>
                <a:spcPts val="0"/>
              </a:spcAft>
              <a:buSzPts val="12500"/>
              <a:buFont typeface="Dosis"/>
              <a:buNone/>
              <a:defRPr sz="12500">
                <a:latin typeface="Dosis"/>
                <a:ea typeface="Dosis"/>
                <a:cs typeface="Dosis"/>
                <a:sym typeface="Dosis"/>
              </a:defRPr>
            </a:lvl3pPr>
            <a:lvl4pPr lvl="3" algn="ctr" rtl="0">
              <a:spcBef>
                <a:spcPts val="0"/>
              </a:spcBef>
              <a:spcAft>
                <a:spcPts val="0"/>
              </a:spcAft>
              <a:buSzPts val="12500"/>
              <a:buFont typeface="Dosis"/>
              <a:buNone/>
              <a:defRPr sz="12500">
                <a:latin typeface="Dosis"/>
                <a:ea typeface="Dosis"/>
                <a:cs typeface="Dosis"/>
                <a:sym typeface="Dosis"/>
              </a:defRPr>
            </a:lvl4pPr>
            <a:lvl5pPr lvl="4" algn="ctr" rtl="0">
              <a:spcBef>
                <a:spcPts val="0"/>
              </a:spcBef>
              <a:spcAft>
                <a:spcPts val="0"/>
              </a:spcAft>
              <a:buSzPts val="12500"/>
              <a:buFont typeface="Dosis"/>
              <a:buNone/>
              <a:defRPr sz="12500">
                <a:latin typeface="Dosis"/>
                <a:ea typeface="Dosis"/>
                <a:cs typeface="Dosis"/>
                <a:sym typeface="Dosis"/>
              </a:defRPr>
            </a:lvl5pPr>
            <a:lvl6pPr lvl="5" algn="ctr" rtl="0">
              <a:spcBef>
                <a:spcPts val="0"/>
              </a:spcBef>
              <a:spcAft>
                <a:spcPts val="0"/>
              </a:spcAft>
              <a:buSzPts val="12500"/>
              <a:buFont typeface="Dosis"/>
              <a:buNone/>
              <a:defRPr sz="12500">
                <a:latin typeface="Dosis"/>
                <a:ea typeface="Dosis"/>
                <a:cs typeface="Dosis"/>
                <a:sym typeface="Dosis"/>
              </a:defRPr>
            </a:lvl6pPr>
            <a:lvl7pPr lvl="6" algn="ctr" rtl="0">
              <a:spcBef>
                <a:spcPts val="0"/>
              </a:spcBef>
              <a:spcAft>
                <a:spcPts val="0"/>
              </a:spcAft>
              <a:buSzPts val="12500"/>
              <a:buFont typeface="Dosis"/>
              <a:buNone/>
              <a:defRPr sz="12500">
                <a:latin typeface="Dosis"/>
                <a:ea typeface="Dosis"/>
                <a:cs typeface="Dosis"/>
                <a:sym typeface="Dosis"/>
              </a:defRPr>
            </a:lvl7pPr>
            <a:lvl8pPr lvl="7" algn="ctr" rtl="0">
              <a:spcBef>
                <a:spcPts val="0"/>
              </a:spcBef>
              <a:spcAft>
                <a:spcPts val="0"/>
              </a:spcAft>
              <a:buSzPts val="12500"/>
              <a:buFont typeface="Dosis"/>
              <a:buNone/>
              <a:defRPr sz="12500">
                <a:latin typeface="Dosis"/>
                <a:ea typeface="Dosis"/>
                <a:cs typeface="Dosis"/>
                <a:sym typeface="Dosis"/>
              </a:defRPr>
            </a:lvl8pPr>
            <a:lvl9pPr lvl="8" algn="ctr" rtl="0">
              <a:spcBef>
                <a:spcPts val="0"/>
              </a:spcBef>
              <a:spcAft>
                <a:spcPts val="0"/>
              </a:spcAft>
              <a:buSzPts val="12500"/>
              <a:buFont typeface="Dosis"/>
              <a:buNone/>
              <a:defRPr sz="12500">
                <a:latin typeface="Dosis"/>
                <a:ea typeface="Dosis"/>
                <a:cs typeface="Dosis"/>
                <a:sym typeface="Dosis"/>
              </a:defRPr>
            </a:lvl9pPr>
          </a:lstStyle>
          <a:p>
            <a:r>
              <a:t>xx%</a:t>
            </a:r>
          </a:p>
        </p:txBody>
      </p:sp>
      <p:sp>
        <p:nvSpPr>
          <p:cNvPr id="266" name="Google Shape;266;p3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Open Sans"/>
              <a:buChar char="●"/>
              <a:defRPr>
                <a:latin typeface="Open Sans"/>
                <a:ea typeface="Open Sans"/>
                <a:cs typeface="Open Sans"/>
                <a:sym typeface="Open Sans"/>
              </a:defRPr>
            </a:lvl1pPr>
            <a:lvl2pPr marL="914400" lvl="1" indent="-317500" algn="ctr" rtl="0">
              <a:spcBef>
                <a:spcPts val="1600"/>
              </a:spcBef>
              <a:spcAft>
                <a:spcPts val="0"/>
              </a:spcAft>
              <a:buSzPts val="1400"/>
              <a:buFont typeface="Open Sans"/>
              <a:buChar char="○"/>
              <a:defRPr>
                <a:latin typeface="Open Sans"/>
                <a:ea typeface="Open Sans"/>
                <a:cs typeface="Open Sans"/>
                <a:sym typeface="Open Sans"/>
              </a:defRPr>
            </a:lvl2pPr>
            <a:lvl3pPr marL="1371600" lvl="2" indent="-317500" algn="ctr" rtl="0">
              <a:spcBef>
                <a:spcPts val="1600"/>
              </a:spcBef>
              <a:spcAft>
                <a:spcPts val="0"/>
              </a:spcAft>
              <a:buSzPts val="1400"/>
              <a:buFont typeface="Open Sans"/>
              <a:buChar char="■"/>
              <a:defRPr>
                <a:latin typeface="Open Sans"/>
                <a:ea typeface="Open Sans"/>
                <a:cs typeface="Open Sans"/>
                <a:sym typeface="Open Sans"/>
              </a:defRPr>
            </a:lvl3pPr>
            <a:lvl4pPr marL="1828800" lvl="3" indent="-317500" algn="ctr" rtl="0">
              <a:spcBef>
                <a:spcPts val="1600"/>
              </a:spcBef>
              <a:spcAft>
                <a:spcPts val="0"/>
              </a:spcAft>
              <a:buSzPts val="1400"/>
              <a:buFont typeface="Open Sans"/>
              <a:buChar char="●"/>
              <a:defRPr>
                <a:latin typeface="Open Sans"/>
                <a:ea typeface="Open Sans"/>
                <a:cs typeface="Open Sans"/>
                <a:sym typeface="Open Sans"/>
              </a:defRPr>
            </a:lvl4pPr>
            <a:lvl5pPr marL="2286000" lvl="4" indent="-317500" algn="ctr" rtl="0">
              <a:spcBef>
                <a:spcPts val="1600"/>
              </a:spcBef>
              <a:spcAft>
                <a:spcPts val="0"/>
              </a:spcAft>
              <a:buSzPts val="1400"/>
              <a:buFont typeface="Open Sans"/>
              <a:buChar char="○"/>
              <a:defRPr>
                <a:latin typeface="Open Sans"/>
                <a:ea typeface="Open Sans"/>
                <a:cs typeface="Open Sans"/>
                <a:sym typeface="Open Sans"/>
              </a:defRPr>
            </a:lvl5pPr>
            <a:lvl6pPr marL="2743200" lvl="5" indent="-317500" algn="ctr" rtl="0">
              <a:spcBef>
                <a:spcPts val="1600"/>
              </a:spcBef>
              <a:spcAft>
                <a:spcPts val="0"/>
              </a:spcAft>
              <a:buSzPts val="1400"/>
              <a:buFont typeface="Open Sans"/>
              <a:buChar char="■"/>
              <a:defRPr>
                <a:latin typeface="Open Sans"/>
                <a:ea typeface="Open Sans"/>
                <a:cs typeface="Open Sans"/>
                <a:sym typeface="Open Sans"/>
              </a:defRPr>
            </a:lvl6pPr>
            <a:lvl7pPr marL="3200400" lvl="6" indent="-317500" algn="ctr" rtl="0">
              <a:spcBef>
                <a:spcPts val="1600"/>
              </a:spcBef>
              <a:spcAft>
                <a:spcPts val="0"/>
              </a:spcAft>
              <a:buSzPts val="1400"/>
              <a:buFont typeface="Open Sans"/>
              <a:buChar char="●"/>
              <a:defRPr>
                <a:latin typeface="Open Sans"/>
                <a:ea typeface="Open Sans"/>
                <a:cs typeface="Open Sans"/>
                <a:sym typeface="Open Sans"/>
              </a:defRPr>
            </a:lvl7pPr>
            <a:lvl8pPr marL="3657600" lvl="7" indent="-317500" algn="ctr" rtl="0">
              <a:spcBef>
                <a:spcPts val="1600"/>
              </a:spcBef>
              <a:spcAft>
                <a:spcPts val="0"/>
              </a:spcAft>
              <a:buSzPts val="1400"/>
              <a:buFont typeface="Open Sans"/>
              <a:buChar char="○"/>
              <a:defRPr>
                <a:latin typeface="Open Sans"/>
                <a:ea typeface="Open Sans"/>
                <a:cs typeface="Open Sans"/>
                <a:sym typeface="Open Sans"/>
              </a:defRPr>
            </a:lvl8pPr>
            <a:lvl9pPr marL="4114800" lvl="8" indent="-317500" algn="ctr"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67" name="Google Shape;267;p38"/>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70" name="Google Shape;270;p38"/>
          <p:cNvGrpSpPr/>
          <p:nvPr/>
        </p:nvGrpSpPr>
        <p:grpSpPr>
          <a:xfrm>
            <a:off x="197970" y="4683259"/>
            <a:ext cx="297191" cy="365407"/>
            <a:chOff x="2149550" y="2870305"/>
            <a:chExt cx="378395" cy="465250"/>
          </a:xfrm>
        </p:grpSpPr>
        <p:sp>
          <p:nvSpPr>
            <p:cNvPr id="271" name="Google Shape;271;p3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2" name="Google Shape;272;p3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3" name="Google Shape;273;p3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4" name="Google Shape;274;p3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75" name="Google Shape;275;p38"/>
          <p:cNvSpPr txBox="1">
            <a:spLocks noGrp="1"/>
          </p:cNvSpPr>
          <p:nvPr>
            <p:ph type="title" idx="2"/>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76" name="Google Shape;276;p38"/>
          <p:cNvSpPr txBox="1">
            <a:spLocks noGrp="1"/>
          </p:cNvSpPr>
          <p:nvPr>
            <p:ph type="subTitle" idx="3"/>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Really Blank">
  <p:cSld name="BLANK_1">
    <p:spTree>
      <p:nvGrpSpPr>
        <p:cNvPr id="1" name="Shape 27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_slide">
  <p:cSld name="1_slidemodel2">
    <p:bg>
      <p:bgPr>
        <a:no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9"/>
          <p:cNvSpPr txBox="1">
            <a:spLocks noGrp="1"/>
          </p:cNvSpPr>
          <p:nvPr>
            <p:ph type="title"/>
          </p:nvPr>
        </p:nvSpPr>
        <p:spPr>
          <a:xfrm>
            <a:off x="539025" y="23471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9"/>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78;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80" name="Google Shape;80;p9"/>
          <p:cNvSpPr txBox="1">
            <a:spLocks noGrp="1"/>
          </p:cNvSpPr>
          <p:nvPr>
            <p:ph type="subTitle" idx="2"/>
          </p:nvPr>
        </p:nvSpPr>
        <p:spPr>
          <a:xfrm>
            <a:off x="656400" y="1685100"/>
            <a:ext cx="5182800" cy="3441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7" r:id="rId16"/>
    <p:sldLayoutId id="2147483668" r:id="rId17"/>
    <p:sldLayoutId id="2147483669" r:id="rId18"/>
    <p:sldLayoutId id="214748367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6" name="Google Shape;176;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77" name="Google Shape;17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0.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10.jpg"/><Relationship Id="rId3" Type="http://schemas.openxmlformats.org/officeDocument/2006/relationships/image" Target="../media/image13.jpg"/><Relationship Id="rId7" Type="http://schemas.openxmlformats.org/officeDocument/2006/relationships/image" Target="../media/image9.jpg"/><Relationship Id="rId12"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jpg"/><Relationship Id="rId11"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6.png"/><Relationship Id="rId4" Type="http://schemas.openxmlformats.org/officeDocument/2006/relationships/image" Target="../media/image12.jpg"/><Relationship Id="rId9" Type="http://schemas.openxmlformats.org/officeDocument/2006/relationships/image" Target="../media/image7.jpg"/><Relationship Id="rId1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744888" y="1352550"/>
            <a:ext cx="7338900" cy="914400"/>
          </a:xfrm>
          <a:prstGeom prst="rect">
            <a:avLst/>
          </a:prstGeom>
        </p:spPr>
        <p:txBody>
          <a:bodyPr spcFirstLastPara="1" wrap="square" lIns="91425" tIns="91425" rIns="91425" bIns="91425" anchor="t" anchorCtr="0">
            <a:noAutofit/>
          </a:bodyPr>
          <a:lstStyle/>
          <a:p>
            <a:pPr lvl="0"/>
            <a:r>
              <a:rPr lang="en" sz="3200" b="1" dirty="0">
                <a:solidFill>
                  <a:srgbClr val="5E85B9"/>
                </a:solidFill>
                <a:latin typeface="Times New Roman" panose="02020603050405020304" pitchFamily="18" charset="0"/>
                <a:ea typeface="Arial Black"/>
                <a:cs typeface="Times New Roman" panose="02020603050405020304" pitchFamily="18" charset="0"/>
                <a:sym typeface="Arial Black"/>
              </a:rPr>
              <a:t>XÂY DỰNG ỨNG DỤNG WEB </a:t>
            </a:r>
            <a:r>
              <a:rPr lang="en" sz="3200" dirty="0">
                <a:solidFill>
                  <a:srgbClr val="5E85B9"/>
                </a:solidFill>
                <a:latin typeface="Arial Black"/>
                <a:ea typeface="Arial Black"/>
                <a:cs typeface="Arial Black"/>
                <a:sym typeface="Arial Black"/>
              </a:rPr>
              <a:t/>
            </a:r>
            <a:br>
              <a:rPr lang="en" sz="3200" dirty="0">
                <a:solidFill>
                  <a:srgbClr val="5E85B9"/>
                </a:solidFill>
                <a:latin typeface="Arial Black"/>
                <a:ea typeface="Arial Black"/>
                <a:cs typeface="Arial Black"/>
                <a:sym typeface="Arial Black"/>
              </a:rPr>
            </a:br>
            <a:r>
              <a:rPr lang="en" sz="3200" b="1" dirty="0">
                <a:latin typeface="Times New Roman" panose="02020603050405020304" pitchFamily="18" charset="0"/>
                <a:ea typeface="Arial Black"/>
                <a:cs typeface="Times New Roman" panose="02020603050405020304" pitchFamily="18" charset="0"/>
                <a:sym typeface="Arial Black"/>
              </a:rPr>
              <a:t>THÔNG </a:t>
            </a:r>
            <a:r>
              <a:rPr lang="en" sz="3200" b="1" dirty="0">
                <a:latin typeface="Times New Roman" panose="02020603050405020304" pitchFamily="18" charset="0"/>
                <a:ea typeface="Arial Black"/>
                <a:cs typeface="Times New Roman" panose="02020603050405020304" pitchFamily="18" charset="0"/>
                <a:sym typeface="Arial Black"/>
              </a:rPr>
              <a:t>TIN </a:t>
            </a:r>
            <a:r>
              <a:rPr lang="en" sz="3200" b="1" dirty="0" smtClean="0">
                <a:latin typeface="Times New Roman" panose="02020603050405020304" pitchFamily="18" charset="0"/>
                <a:ea typeface="Arial Black"/>
                <a:cs typeface="Times New Roman" panose="02020603050405020304" pitchFamily="18" charset="0"/>
                <a:sym typeface="Arial Black"/>
              </a:rPr>
              <a:t>CHẨN </a:t>
            </a:r>
            <a:r>
              <a:rPr lang="en" sz="3200" b="1" dirty="0">
                <a:latin typeface="Times New Roman" panose="02020603050405020304" pitchFamily="18" charset="0"/>
                <a:ea typeface="Arial Black"/>
                <a:cs typeface="Times New Roman" panose="02020603050405020304" pitchFamily="18" charset="0"/>
                <a:sym typeface="Arial Black"/>
              </a:rPr>
              <a:t>ĐOÁN HÌNH </a:t>
            </a:r>
            <a:r>
              <a:rPr lang="en" sz="3200" b="1" dirty="0">
                <a:latin typeface="Times New Roman" panose="02020603050405020304" pitchFamily="18" charset="0"/>
                <a:ea typeface="Arial Black"/>
                <a:cs typeface="Times New Roman" panose="02020603050405020304" pitchFamily="18" charset="0"/>
                <a:sym typeface="Arial Black"/>
              </a:rPr>
              <a:t>ẢNH</a:t>
            </a:r>
            <a:endParaRPr sz="3200" b="1" dirty="0">
              <a:latin typeface="Times New Roman" panose="02020603050405020304" pitchFamily="18" charset="0"/>
              <a:ea typeface="Arial Black"/>
              <a:cs typeface="Times New Roman" panose="02020603050405020304" pitchFamily="18" charset="0"/>
            </a:endParaRPr>
          </a:p>
        </p:txBody>
      </p:sp>
      <p:sp>
        <p:nvSpPr>
          <p:cNvPr id="287" name="Google Shape;287;p42"/>
          <p:cNvSpPr txBox="1">
            <a:spLocks noGrp="1"/>
          </p:cNvSpPr>
          <p:nvPr>
            <p:ph type="subTitle" idx="1"/>
          </p:nvPr>
        </p:nvSpPr>
        <p:spPr>
          <a:xfrm>
            <a:off x="4827827" y="285750"/>
            <a:ext cx="4243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smtClean="0"/>
              <a:t>CHUYÊN ĐỀ 2</a:t>
            </a:r>
            <a:endParaRPr dirty="0"/>
          </a:p>
        </p:txBody>
      </p:sp>
      <p:sp>
        <p:nvSpPr>
          <p:cNvPr id="288" name="Google Shape;288;p42"/>
          <p:cNvSpPr txBox="1">
            <a:spLocks noGrp="1"/>
          </p:cNvSpPr>
          <p:nvPr>
            <p:ph type="subTitle" idx="2"/>
          </p:nvPr>
        </p:nvSpPr>
        <p:spPr>
          <a:xfrm>
            <a:off x="7567450" y="2419350"/>
            <a:ext cx="1522500" cy="41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July </a:t>
            </a:r>
            <a:r>
              <a:rPr lang="en" dirty="0"/>
              <a:t>6</a:t>
            </a:r>
            <a:r>
              <a:rPr lang="en" dirty="0" smtClean="0"/>
              <a:t>rd</a:t>
            </a:r>
            <a:r>
              <a:rPr lang="en" dirty="0"/>
              <a:t>, </a:t>
            </a:r>
            <a:r>
              <a:rPr lang="en" dirty="0" smtClean="0"/>
              <a:t>2021 </a:t>
            </a:r>
            <a:endParaRPr dirty="0"/>
          </a:p>
        </p:txBody>
      </p:sp>
      <p:grpSp>
        <p:nvGrpSpPr>
          <p:cNvPr id="289" name="Google Shape;289;p42"/>
          <p:cNvGrpSpPr/>
          <p:nvPr/>
        </p:nvGrpSpPr>
        <p:grpSpPr>
          <a:xfrm>
            <a:off x="8229600" y="4403964"/>
            <a:ext cx="854403" cy="433055"/>
            <a:chOff x="2149550" y="2870305"/>
            <a:chExt cx="378395" cy="465250"/>
          </a:xfrm>
        </p:grpSpPr>
        <p:sp>
          <p:nvSpPr>
            <p:cNvPr id="290" name="Google Shape;290;p42"/>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91" name="Google Shape;291;p42"/>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92" name="Google Shape;292;p42"/>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93" name="Google Shape;293;p42"/>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b="1" dirty="0" smtClean="0">
                  <a:solidFill>
                    <a:srgbClr val="FFFFFF"/>
                  </a:solidFill>
                  <a:latin typeface="Open Sans"/>
                  <a:ea typeface="Open Sans"/>
                  <a:cs typeface="Open Sans"/>
                  <a:sym typeface="Open Sans"/>
                </a:rPr>
                <a:t>S20-59</a:t>
              </a:r>
              <a:r>
                <a:rPr lang="en" b="1" baseline="30000" dirty="0" smtClean="0">
                  <a:solidFill>
                    <a:srgbClr val="FFFFFF"/>
                  </a:solidFill>
                  <a:latin typeface="Open Sans"/>
                  <a:ea typeface="Open Sans"/>
                  <a:cs typeface="Open Sans"/>
                  <a:sym typeface="Open Sans"/>
                </a:rPr>
                <a:t>TH</a:t>
              </a:r>
              <a:r>
                <a:rPr lang="en" b="1" dirty="0" smtClean="0">
                  <a:solidFill>
                    <a:srgbClr val="FFFFFF"/>
                  </a:solidFill>
                  <a:latin typeface="Open Sans"/>
                  <a:ea typeface="Open Sans"/>
                  <a:cs typeface="Open Sans"/>
                  <a:sym typeface="Open Sans"/>
                </a:rPr>
                <a:t>1</a:t>
              </a:r>
              <a:endParaRPr b="1" i="0" u="none" strike="noStrike" cap="none" dirty="0">
                <a:solidFill>
                  <a:srgbClr val="000000"/>
                </a:solidFill>
                <a:latin typeface="Open Sans"/>
                <a:ea typeface="Open Sans"/>
                <a:cs typeface="Open Sans"/>
                <a:sym typeface="Open Sans"/>
              </a:endParaRPr>
            </a:p>
          </p:txBody>
        </p:sp>
      </p:grpSp>
      <p:sp>
        <p:nvSpPr>
          <p:cNvPr id="13" name="Google Shape;381;p48"/>
          <p:cNvSpPr txBox="1">
            <a:spLocks/>
          </p:cNvSpPr>
          <p:nvPr/>
        </p:nvSpPr>
        <p:spPr>
          <a:xfrm>
            <a:off x="3826615" y="2963260"/>
            <a:ext cx="3429000" cy="344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1800"/>
              <a:buFont typeface="Arial"/>
              <a:buNone/>
              <a:defRPr sz="1300" b="0" i="0" u="none" strike="noStrike" cap="none">
                <a:solidFill>
                  <a:srgbClr val="FFFFFF"/>
                </a:solidFill>
                <a:latin typeface="Muli"/>
                <a:ea typeface="Muli"/>
                <a:cs typeface="Muli"/>
                <a:sym typeface="Muli"/>
              </a:defRPr>
            </a:lvl1pPr>
            <a:lvl2pPr marL="914400" marR="0" lvl="1"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2pPr>
            <a:lvl3pPr marL="1371600" marR="0" lvl="2"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3pPr>
            <a:lvl4pPr marL="1828800" marR="0" lvl="3"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4pPr>
            <a:lvl5pPr marL="2286000" marR="0" lvl="4"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5pPr>
            <a:lvl6pPr marL="2743200" marR="0" lvl="5"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6pPr>
            <a:lvl7pPr marL="3200400" marR="0" lvl="6"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7pPr>
            <a:lvl8pPr marL="3657600" marR="0" lvl="7" indent="-317500" algn="r" rtl="0">
              <a:lnSpc>
                <a:spcPct val="115000"/>
              </a:lnSpc>
              <a:spcBef>
                <a:spcPts val="1600"/>
              </a:spcBef>
              <a:spcAft>
                <a:spcPts val="0"/>
              </a:spcAft>
              <a:buClr>
                <a:schemeClr val="dk2"/>
              </a:buClr>
              <a:buSzPts val="1400"/>
              <a:buFont typeface="Arial"/>
              <a:buNone/>
              <a:defRPr sz="1300" b="0" i="0" u="none" strike="noStrike" cap="none">
                <a:solidFill>
                  <a:srgbClr val="FFFFFF"/>
                </a:solidFill>
                <a:latin typeface="Muli"/>
                <a:ea typeface="Muli"/>
                <a:cs typeface="Muli"/>
                <a:sym typeface="Muli"/>
              </a:defRPr>
            </a:lvl8pPr>
            <a:lvl9pPr marL="4114800" marR="0" lvl="8" indent="-317500" algn="r" rtl="0">
              <a:lnSpc>
                <a:spcPct val="115000"/>
              </a:lnSpc>
              <a:spcBef>
                <a:spcPts val="1600"/>
              </a:spcBef>
              <a:spcAft>
                <a:spcPts val="1600"/>
              </a:spcAft>
              <a:buClr>
                <a:schemeClr val="dk2"/>
              </a:buClr>
              <a:buSzPts val="1400"/>
              <a:buFont typeface="Arial"/>
              <a:buNone/>
              <a:defRPr sz="1300" b="0" i="0" u="none" strike="noStrike" cap="none">
                <a:solidFill>
                  <a:srgbClr val="FFFFFF"/>
                </a:solidFill>
                <a:latin typeface="Muli"/>
                <a:ea typeface="Muli"/>
                <a:cs typeface="Muli"/>
                <a:sym typeface="Muli"/>
              </a:defRPr>
            </a:lvl9pPr>
          </a:lstStyle>
          <a:p>
            <a:pPr marL="0" indent="0" algn="l">
              <a:spcAft>
                <a:spcPts val="1600"/>
              </a:spcAft>
            </a:pPr>
            <a:r>
              <a:rPr lang="en-US" b="1" dirty="0" err="1" smtClean="0">
                <a:latin typeface="Times New Roman" panose="02020603050405020304" pitchFamily="18" charset="0"/>
                <a:cs typeface="Times New Roman" panose="02020603050405020304" pitchFamily="18" charset="0"/>
              </a:rPr>
              <a:t>Giáo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viên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hướng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dẫn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Th.S</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Từ</a:t>
            </a:r>
            <a:r>
              <a:rPr lang="en-US" b="1" dirty="0" smtClean="0">
                <a:latin typeface="Times New Roman" panose="02020603050405020304" pitchFamily="18" charset="0"/>
                <a:cs typeface="Times New Roman" panose="02020603050405020304" pitchFamily="18" charset="0"/>
              </a:rPr>
              <a:t> Minh </a:t>
            </a:r>
            <a:r>
              <a:rPr lang="en-US" b="1" dirty="0" err="1" smtClean="0">
                <a:latin typeface="Times New Roman" panose="02020603050405020304" pitchFamily="18" charset="0"/>
                <a:cs typeface="Times New Roman" panose="02020603050405020304" pitchFamily="18" charset="0"/>
              </a:rPr>
              <a:t>Mẫn</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panose="02020603050405020304" pitchFamily="18" charset="0"/>
                <a:cs typeface="Times New Roman" panose="02020603050405020304" pitchFamily="18" charset="0"/>
              </a:rPr>
              <a:t>3. </a:t>
            </a:r>
            <a:r>
              <a:rPr lang="en" b="1" dirty="0" smtClean="0">
                <a:latin typeface="Times New Roman" panose="02020603050405020304" pitchFamily="18" charset="0"/>
                <a:cs typeface="Times New Roman" panose="02020603050405020304" pitchFamily="18" charset="0"/>
              </a:rPr>
              <a:t>Mục đích cải tiến</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308" name="Google Shape;308;p43"/>
          <p:cNvSpPr txBox="1"/>
          <p:nvPr/>
        </p:nvSpPr>
        <p:spPr>
          <a:xfrm>
            <a:off x="524231" y="1047750"/>
            <a:ext cx="7924802" cy="3733800"/>
          </a:xfrm>
          <a:prstGeom prst="rect">
            <a:avLst/>
          </a:prstGeom>
          <a:noFill/>
          <a:ln>
            <a:noFill/>
          </a:ln>
        </p:spPr>
        <p:txBody>
          <a:bodyPr spcFirstLastPara="1" wrap="square" lIns="91425" tIns="91425" rIns="91425" bIns="91425" anchor="t" anchorCtr="0">
            <a:noAutofit/>
          </a:bodyPr>
          <a:lstStyle/>
          <a:p>
            <a:pPr marL="342900" lvl="0" indent="-34290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Xây</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thống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1600" dirty="0">
                <a:latin typeface="Times New Roman" panose="02020603050405020304" pitchFamily="18" charset="0"/>
                <a:ea typeface="Calibri" panose="020F0502020204030204" pitchFamily="34" charset="0"/>
                <a:cs typeface="Times New Roman" panose="02020603050405020304" pitchFamily="18" charset="0"/>
              </a:rPr>
              <a:t> tin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nhằm</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quản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lý</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tất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cả</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đến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Khoa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Chẩn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Xây</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sở</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viện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nhằm</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trữ</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về</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hồ</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sơ</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án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dễ</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dàng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600" dirty="0">
                <a:latin typeface="Times New Roman" panose="02020603050405020304" pitchFamily="18" charset="0"/>
                <a:ea typeface="Calibri" panose="020F0502020204030204" pitchFamily="34" charset="0"/>
                <a:cs typeface="Times New Roman" panose="02020603050405020304" pitchFamily="18" charset="0"/>
              </a:rPr>
              <a:t> an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hơn</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Tự</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quy</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lên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lịch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chụp</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chiếu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bệnh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Hỗ</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trợ</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lập</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cáo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chẩn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ảnh</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Khả</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tùy</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mẫu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báo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cáo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yêu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cầu</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Quản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lý</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thống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kê</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lượng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chụp</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chiếu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thời</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bị</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khoa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chẩn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đoán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ảnh</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a:spcAft>
                <a:spcPts val="800"/>
              </a:spcAft>
              <a:buFont typeface="Wingdings" panose="05000000000000000000" pitchFamily="2" charset="2"/>
              <a:buChar char="q"/>
            </a:pPr>
            <a:r>
              <a:rPr lang="en-US" sz="1600" dirty="0" err="1">
                <a:latin typeface="Times New Roman" panose="02020603050405020304" pitchFamily="18" charset="0"/>
                <a:ea typeface="Calibri" panose="020F0502020204030204" pitchFamily="34" charset="0"/>
                <a:cs typeface="Times New Roman" panose="02020603050405020304" pitchFamily="18" charset="0"/>
              </a:rPr>
              <a:t>Khả</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liên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thống</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lưu</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trữ</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truyền</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tải</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ảnh</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10" name="Google Shape;310;p43"/>
          <p:cNvGrpSpPr/>
          <p:nvPr/>
        </p:nvGrpSpPr>
        <p:grpSpPr>
          <a:xfrm rot="5400000">
            <a:off x="8641234" y="411193"/>
            <a:ext cx="278152" cy="345818"/>
            <a:chOff x="0" y="46600"/>
            <a:chExt cx="3121800" cy="5004600"/>
          </a:xfrm>
        </p:grpSpPr>
        <p:sp>
          <p:nvSpPr>
            <p:cNvPr id="311" name="Google Shape;311;p4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3" name="Google Shape;313;p4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8" name="Google Shape;503;p53"/>
          <p:cNvGrpSpPr/>
          <p:nvPr/>
        </p:nvGrpSpPr>
        <p:grpSpPr>
          <a:xfrm>
            <a:off x="3276600" y="84201"/>
            <a:ext cx="1905000" cy="360830"/>
            <a:chOff x="5195775" y="3083425"/>
            <a:chExt cx="1308600" cy="445030"/>
          </a:xfrm>
        </p:grpSpPr>
        <p:sp>
          <p:nvSpPr>
            <p:cNvPr id="19"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20"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Tree>
    <p:extLst>
      <p:ext uri="{BB962C8B-B14F-4D97-AF65-F5344CB8AC3E}">
        <p14:creationId xmlns:p14="http://schemas.microsoft.com/office/powerpoint/2010/main" val="3398829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panose="02020603050405020304" pitchFamily="18" charset="0"/>
                <a:cs typeface="Times New Roman" panose="02020603050405020304" pitchFamily="18" charset="0"/>
              </a:rPr>
              <a:t>3. Yêu cầu đề ra.</a:t>
            </a:r>
            <a:endParaRPr b="1" dirty="0">
              <a:latin typeface="Times New Roman" panose="02020603050405020304" pitchFamily="18" charset="0"/>
              <a:cs typeface="Times New Roman" panose="02020603050405020304" pitchFamily="18" charset="0"/>
            </a:endParaRPr>
          </a:p>
        </p:txBody>
      </p:sp>
      <p:sp>
        <p:nvSpPr>
          <p:cNvPr id="308" name="Google Shape;308;p43"/>
          <p:cNvSpPr txBox="1"/>
          <p:nvPr/>
        </p:nvSpPr>
        <p:spPr>
          <a:xfrm>
            <a:off x="524231" y="1047750"/>
            <a:ext cx="7924802" cy="3733800"/>
          </a:xfrm>
          <a:prstGeom prst="rect">
            <a:avLst/>
          </a:prstGeom>
          <a:noFill/>
          <a:ln>
            <a:noFill/>
          </a:ln>
        </p:spPr>
        <p:txBody>
          <a:bodyPr spcFirstLastPara="1" wrap="square" lIns="91425" tIns="91425" rIns="91425" bIns="91425" anchor="t" anchorCtr="0">
            <a:noAutofit/>
          </a:bodyPr>
          <a:lstStyle/>
          <a:p>
            <a:pPr algn="just">
              <a:spcBef>
                <a:spcPts val="600"/>
              </a:spcBef>
              <a:spcAft>
                <a:spcPts val="600"/>
              </a:spcAft>
            </a:pP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Xây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Web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chẩn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đoán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ảnh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đáp</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yêu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cầu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sau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spcAft>
                <a:spcPts val="800"/>
              </a:spcAft>
              <a:buFont typeface="Wingdings" panose="05000000000000000000" pitchFamily="2" charset="2"/>
              <a:buChar char="q"/>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Front end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back end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chạy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hoàn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web</a:t>
            </a:r>
          </a:p>
          <a:p>
            <a:pPr marL="285750" lvl="0" indent="-285750" algn="just">
              <a:spcAft>
                <a:spcPts val="800"/>
              </a:spcAft>
              <a:buFont typeface="Wingdings" panose="05000000000000000000" pitchFamily="2" charset="2"/>
              <a:buChar char="q"/>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Back end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khả</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tùy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tùy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cách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linh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động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a:spcAft>
                <a:spcPts val="800"/>
              </a:spcAft>
              <a:buFont typeface="Wingdings" panose="05000000000000000000" pitchFamily="2" charset="2"/>
              <a:buChar char="q"/>
            </a:pP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Khả</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phán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quyền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truy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cập</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q"/>
            </a:pP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Khả</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tự</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học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tự</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nghiên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cứu</a:t>
            </a:r>
            <a:endParaRPr lang="en-US" sz="1600" dirty="0">
              <a:solidFill>
                <a:schemeClr val="tx1"/>
              </a:solidFill>
              <a:latin typeface="Times New Roman" panose="02020603050405020304" pitchFamily="18" charset="0"/>
              <a:cs typeface="Times New Roman" panose="02020603050405020304" pitchFamily="18" charset="0"/>
            </a:endParaRPr>
          </a:p>
        </p:txBody>
      </p:sp>
      <p:grpSp>
        <p:nvGrpSpPr>
          <p:cNvPr id="310" name="Google Shape;310;p43"/>
          <p:cNvGrpSpPr/>
          <p:nvPr/>
        </p:nvGrpSpPr>
        <p:grpSpPr>
          <a:xfrm rot="5400000">
            <a:off x="8641234" y="411193"/>
            <a:ext cx="278152" cy="345818"/>
            <a:chOff x="0" y="46600"/>
            <a:chExt cx="3121800" cy="5004600"/>
          </a:xfrm>
        </p:grpSpPr>
        <p:sp>
          <p:nvSpPr>
            <p:cNvPr id="311" name="Google Shape;311;p4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3" name="Google Shape;313;p4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8" name="Google Shape;503;p53"/>
          <p:cNvGrpSpPr/>
          <p:nvPr/>
        </p:nvGrpSpPr>
        <p:grpSpPr>
          <a:xfrm>
            <a:off x="3276600" y="84201"/>
            <a:ext cx="1905000" cy="360830"/>
            <a:chOff x="5195775" y="3083425"/>
            <a:chExt cx="1308600" cy="445030"/>
          </a:xfrm>
        </p:grpSpPr>
        <p:sp>
          <p:nvSpPr>
            <p:cNvPr id="19"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20"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Tree>
    <p:extLst>
      <p:ext uri="{BB962C8B-B14F-4D97-AF65-F5344CB8AC3E}">
        <p14:creationId xmlns:p14="http://schemas.microsoft.com/office/powerpoint/2010/main" val="172744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4" y="2499500"/>
            <a:ext cx="5937975" cy="841800"/>
          </a:xfrm>
        </p:spPr>
        <p:txBody>
          <a:bodyPr/>
          <a:lstStyle/>
          <a:p>
            <a:pPr lvl="0"/>
            <a:r>
              <a:rPr lang="en-US" b="1" dirty="0" smtClean="0">
                <a:latin typeface="Times New Roman" panose="02020603050405020304" pitchFamily="18" charset="0"/>
                <a:cs typeface="Times New Roman" panose="02020603050405020304" pitchFamily="18" charset="0"/>
                <a:sym typeface="Arial Black"/>
              </a:rPr>
              <a:t>III</a:t>
            </a:r>
            <a:r>
              <a:rPr lang="en-US" b="1" dirty="0" smtClean="0">
                <a:latin typeface="Times New Roman" panose="02020603050405020304" pitchFamily="18" charset="0"/>
                <a:cs typeface="Times New Roman" panose="02020603050405020304" pitchFamily="18" charset="0"/>
                <a:sym typeface="Arial Black"/>
              </a:rPr>
              <a:t>. PHÂN TÍCH THIẾT KẾ</a:t>
            </a:r>
            <a:endParaRPr lang="en-US" b="1" dirty="0">
              <a:latin typeface="Times New Roman" panose="02020603050405020304" pitchFamily="18" charset="0"/>
              <a:cs typeface="Times New Roman" panose="02020603050405020304" pitchFamily="18" charset="0"/>
              <a:sym typeface="Arial Black"/>
            </a:endParaRPr>
          </a:p>
        </p:txBody>
      </p:sp>
    </p:spTree>
    <p:extLst>
      <p:ext uri="{BB962C8B-B14F-4D97-AF65-F5344CB8AC3E}">
        <p14:creationId xmlns:p14="http://schemas.microsoft.com/office/powerpoint/2010/main" val="263190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7" name="Google Shape;487;p53" descr="O81GBA0.jpg"/>
          <p:cNvPicPr preferRelativeResize="0"/>
          <p:nvPr/>
        </p:nvPicPr>
        <p:blipFill rotWithShape="1">
          <a:blip r:embed="rId3">
            <a:alphaModFix/>
          </a:blip>
          <a:srcRect l="17467" r="25781"/>
          <a:stretch/>
        </p:blipFill>
        <p:spPr>
          <a:xfrm>
            <a:off x="4793390" y="29645"/>
            <a:ext cx="4177346" cy="5143504"/>
          </a:xfrm>
          <a:prstGeom prst="rect">
            <a:avLst/>
          </a:prstGeom>
          <a:noFill/>
          <a:ln>
            <a:noFill/>
          </a:ln>
        </p:spPr>
      </p:pic>
      <p:sp>
        <p:nvSpPr>
          <p:cNvPr id="495" name="Google Shape;495;p53"/>
          <p:cNvSpPr/>
          <p:nvPr/>
        </p:nvSpPr>
        <p:spPr>
          <a:xfrm>
            <a:off x="5399700" y="2500480"/>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98" name="Google Shape;498;p53"/>
          <p:cNvSpPr/>
          <p:nvPr/>
        </p:nvSpPr>
        <p:spPr>
          <a:xfrm>
            <a:off x="5399700" y="3725355"/>
            <a:ext cx="717000" cy="7170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510" name="Google Shape;510;p53"/>
          <p:cNvSpPr txBox="1">
            <a:spLocks noGrp="1"/>
          </p:cNvSpPr>
          <p:nvPr>
            <p:ph type="body" idx="3"/>
          </p:nvPr>
        </p:nvSpPr>
        <p:spPr>
          <a:xfrm>
            <a:off x="390722" y="2419350"/>
            <a:ext cx="3647877" cy="1752600"/>
          </a:xfrm>
          <a:prstGeom prst="rect">
            <a:avLst/>
          </a:prstGeom>
        </p:spPr>
        <p:txBody>
          <a:bodyPr spcFirstLastPara="1" wrap="square" lIns="91425" tIns="91425" rIns="91425" bIns="91425" anchor="t" anchorCtr="0">
            <a:noAutofit/>
          </a:bodyPr>
          <a:lstStyle/>
          <a:p>
            <a:pPr lvl="0"/>
            <a:r>
              <a:rPr lang="en-US" sz="1300" dirty="0">
                <a:latin typeface="Times New Roman" panose="02020603050405020304" pitchFamily="18" charset="0"/>
                <a:cs typeface="Times New Roman" panose="02020603050405020304" pitchFamily="18" charset="0"/>
              </a:rPr>
              <a:t>ADMIN: </a:t>
            </a:r>
            <a:r>
              <a:rPr lang="en-US" sz="1300" dirty="0" err="1">
                <a:latin typeface="Times New Roman" panose="02020603050405020304" pitchFamily="18" charset="0"/>
                <a:cs typeface="Times New Roman" panose="02020603050405020304" pitchFamily="18" charset="0"/>
              </a:rPr>
              <a:t>Người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tài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khoản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cho</a:t>
            </a:r>
            <a:r>
              <a:rPr lang="en-US" sz="1300" dirty="0">
                <a:latin typeface="Times New Roman" panose="02020603050405020304" pitchFamily="18" charset="0"/>
                <a:cs typeface="Times New Roman" panose="02020603050405020304" pitchFamily="18" charset="0"/>
              </a:rPr>
              <a:t> Doctor </a:t>
            </a:r>
            <a:r>
              <a:rPr lang="en-US" sz="1300" dirty="0" err="1">
                <a:latin typeface="Times New Roman" panose="02020603050405020304" pitchFamily="18" charset="0"/>
                <a:cs typeface="Times New Roman" panose="02020603050405020304" pitchFamily="18" charset="0"/>
              </a:rPr>
              <a:t>và</a:t>
            </a:r>
            <a:r>
              <a:rPr lang="en-US" sz="1300" dirty="0">
                <a:latin typeface="Times New Roman" panose="02020603050405020304" pitchFamily="18" charset="0"/>
                <a:cs typeface="Times New Roman" panose="02020603050405020304" pitchFamily="18" charset="0"/>
              </a:rPr>
              <a:t> Patient</a:t>
            </a:r>
          </a:p>
          <a:p>
            <a:pPr lvl="0"/>
            <a:r>
              <a:rPr lang="en-US" sz="1300" dirty="0">
                <a:latin typeface="Times New Roman" panose="02020603050405020304" pitchFamily="18" charset="0"/>
                <a:cs typeface="Times New Roman" panose="02020603050405020304" pitchFamily="18" charset="0"/>
              </a:rPr>
              <a:t>PATIENT: Sau </a:t>
            </a:r>
            <a:r>
              <a:rPr lang="en-US" sz="1300" dirty="0" err="1">
                <a:latin typeface="Times New Roman" panose="02020603050405020304" pitchFamily="18" charset="0"/>
                <a:cs typeface="Times New Roman" panose="02020603050405020304" pitchFamily="18" charset="0"/>
              </a:rPr>
              <a:t>khi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được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tạo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sẽ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được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đưa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đến</a:t>
            </a:r>
            <a:r>
              <a:rPr lang="en-US" sz="1300" dirty="0">
                <a:latin typeface="Times New Roman" panose="02020603050405020304" pitchFamily="18" charset="0"/>
                <a:cs typeface="Times New Roman" panose="02020603050405020304" pitchFamily="18" charset="0"/>
              </a:rPr>
              <a:t> DOCTOR</a:t>
            </a:r>
          </a:p>
          <a:p>
            <a:pPr lvl="0"/>
            <a:r>
              <a:rPr lang="en-US" sz="1300" dirty="0">
                <a:latin typeface="Times New Roman" panose="02020603050405020304" pitchFamily="18" charset="0"/>
                <a:cs typeface="Times New Roman" panose="02020603050405020304" pitchFamily="18" charset="0"/>
              </a:rPr>
              <a:t>DOCTOR: </a:t>
            </a:r>
            <a:r>
              <a:rPr lang="en-US" sz="1300" dirty="0" err="1">
                <a:latin typeface="Times New Roman" panose="02020603050405020304" pitchFamily="18" charset="0"/>
                <a:cs typeface="Times New Roman" panose="02020603050405020304" pitchFamily="18" charset="0"/>
              </a:rPr>
              <a:t>Người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trực</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tiếp:NURSE</a:t>
            </a:r>
            <a:r>
              <a:rPr lang="en-US" sz="1300" dirty="0">
                <a:latin typeface="Times New Roman" panose="02020603050405020304" pitchFamily="18" charset="0"/>
                <a:cs typeface="Times New Roman" panose="02020603050405020304" pitchFamily="18" charset="0"/>
              </a:rPr>
              <a:t>, TECHTICIAN, MDICAL RECORDS</a:t>
            </a:r>
          </a:p>
          <a:p>
            <a:pPr lvl="0"/>
            <a:r>
              <a:rPr lang="en-US" sz="1300" dirty="0">
                <a:latin typeface="Times New Roman" panose="02020603050405020304" pitchFamily="18" charset="0"/>
                <a:cs typeface="Times New Roman" panose="02020603050405020304" pitchFamily="18" charset="0"/>
              </a:rPr>
              <a:t>TECHTICIAN: </a:t>
            </a:r>
            <a:r>
              <a:rPr lang="en-US" sz="1300" dirty="0" err="1">
                <a:latin typeface="Times New Roman" panose="02020603050405020304" pitchFamily="18" charset="0"/>
                <a:cs typeface="Times New Roman" panose="02020603050405020304" pitchFamily="18" charset="0"/>
              </a:rPr>
              <a:t>Người</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quản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lý</a:t>
            </a:r>
            <a:r>
              <a:rPr lang="en-US" sz="1300" dirty="0">
                <a:latin typeface="Times New Roman" panose="02020603050405020304" pitchFamily="18" charset="0"/>
                <a:cs typeface="Times New Roman" panose="02020603050405020304" pitchFamily="18" charset="0"/>
              </a:rPr>
              <a:t> EQUIMET</a:t>
            </a:r>
          </a:p>
          <a:p>
            <a:pPr marL="0" lvl="0" indent="0" algn="just" rtl="0">
              <a:lnSpc>
                <a:spcPct val="100000"/>
              </a:lnSpc>
              <a:spcBef>
                <a:spcPts val="1100"/>
              </a:spcBef>
              <a:spcAft>
                <a:spcPts val="1100"/>
              </a:spcAft>
              <a:buNone/>
            </a:pPr>
            <a:endParaRPr sz="1300" dirty="0">
              <a:solidFill>
                <a:srgbClr val="000000"/>
              </a:solidFill>
              <a:highlight>
                <a:srgbClr val="FFFFFF"/>
              </a:highlight>
              <a:latin typeface="Open Sans"/>
              <a:ea typeface="Open Sans"/>
              <a:cs typeface="Open Sans"/>
              <a:sym typeface="Open Sans"/>
            </a:endParaRPr>
          </a:p>
        </p:txBody>
      </p:sp>
      <p:sp>
        <p:nvSpPr>
          <p:cNvPr id="4" name="Text Placeholder 3"/>
          <p:cNvSpPr>
            <a:spLocks noGrp="1"/>
          </p:cNvSpPr>
          <p:nvPr>
            <p:ph type="body" idx="1"/>
          </p:nvPr>
        </p:nvSpPr>
        <p:spPr>
          <a:xfrm>
            <a:off x="304800" y="1944505"/>
            <a:ext cx="3891300" cy="2497850"/>
          </a:xfrm>
        </p:spPr>
        <p:txBody>
          <a:bodyPr/>
          <a:lstStyle/>
          <a:p>
            <a:pPr marL="114300" indent="0">
              <a:buNone/>
            </a:pPr>
            <a:r>
              <a:rPr lang="en-US" dirty="0" smtClean="0">
                <a:latin typeface="Times New Roman" panose="02020603050405020304" pitchFamily="18" charset="0"/>
                <a:cs typeface="Times New Roman" panose="02020603050405020304" pitchFamily="18" charset="0"/>
              </a:rPr>
              <a:t>NOTE:</a:t>
            </a:r>
            <a:endParaRPr lang="en-US" dirty="0">
              <a:latin typeface="Times New Roman" panose="02020603050405020304" pitchFamily="18" charset="0"/>
              <a:cs typeface="Times New Roman" panose="02020603050405020304" pitchFamily="18" charset="0"/>
            </a:endParaRPr>
          </a:p>
        </p:txBody>
      </p:sp>
      <p:sp>
        <p:nvSpPr>
          <p:cNvPr id="31" name="Google Shape;299;p43"/>
          <p:cNvSpPr txBox="1">
            <a:spLocks/>
          </p:cNvSpPr>
          <p:nvPr/>
        </p:nvSpPr>
        <p:spPr>
          <a:xfrm>
            <a:off x="406765" y="514350"/>
            <a:ext cx="454623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en-US" b="1" dirty="0" smtClean="0">
                <a:latin typeface="Times New Roman" panose="02020603050405020304" pitchFamily="18" charset="0"/>
                <a:cs typeface="Times New Roman" panose="02020603050405020304" pitchFamily="18" charset="0"/>
              </a:rPr>
              <a:t>1. </a:t>
            </a:r>
            <a:r>
              <a:rPr lang="en-US" b="1" dirty="0" err="1" smtClean="0">
                <a:latin typeface="Times New Roman" panose="02020603050405020304" pitchFamily="18" charset="0"/>
                <a:cs typeface="Times New Roman" panose="02020603050405020304" pitchFamily="18" charset="0"/>
              </a:rPr>
              <a:t>Phát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thảo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khoa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chẩn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đoán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p:txBody>
      </p:sp>
      <p:grpSp>
        <p:nvGrpSpPr>
          <p:cNvPr id="32" name="Google Shape;503;p53"/>
          <p:cNvGrpSpPr/>
          <p:nvPr/>
        </p:nvGrpSpPr>
        <p:grpSpPr>
          <a:xfrm>
            <a:off x="2667000" y="55555"/>
            <a:ext cx="1905000" cy="360830"/>
            <a:chOff x="5195775" y="3083425"/>
            <a:chExt cx="1308600" cy="445030"/>
          </a:xfrm>
        </p:grpSpPr>
        <p:sp>
          <p:nvSpPr>
            <p:cNvPr id="33"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34"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pic>
        <p:nvPicPr>
          <p:cNvPr id="35" name="Picture 34"/>
          <p:cNvPicPr/>
          <p:nvPr/>
        </p:nvPicPr>
        <p:blipFill rotWithShape="1">
          <a:blip r:embed="rId4"/>
          <a:srcRect l="2963" t="2731" r="2678" b="4678"/>
          <a:stretch/>
        </p:blipFill>
        <p:spPr>
          <a:xfrm>
            <a:off x="5067014" y="753261"/>
            <a:ext cx="3630099" cy="3636974"/>
          </a:xfrm>
          <a:prstGeom prst="rect">
            <a:avLst/>
          </a:prstGeom>
        </p:spPr>
      </p:pic>
    </p:spTree>
    <p:extLst>
      <p:ext uri="{BB962C8B-B14F-4D97-AF65-F5344CB8AC3E}">
        <p14:creationId xmlns:p14="http://schemas.microsoft.com/office/powerpoint/2010/main" val="2822786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5" name="Google Shape;365;p47"/>
          <p:cNvSpPr/>
          <p:nvPr/>
        </p:nvSpPr>
        <p:spPr>
          <a:xfrm>
            <a:off x="1828800" y="1414856"/>
            <a:ext cx="5257800" cy="3519094"/>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Muli"/>
              <a:ea typeface="Muli"/>
              <a:cs typeface="Muli"/>
              <a:sym typeface="Muli"/>
            </a:endParaRPr>
          </a:p>
        </p:txBody>
      </p:sp>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2</a:t>
            </a:r>
            <a:r>
              <a:rPr lang="en"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Biểu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đồ</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luồn</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16" name="Google Shape;503;p53"/>
          <p:cNvGrpSpPr/>
          <p:nvPr/>
        </p:nvGrpSpPr>
        <p:grpSpPr>
          <a:xfrm>
            <a:off x="3505200" y="75366"/>
            <a:ext cx="1905000" cy="360830"/>
            <a:chOff x="5195775" y="3083425"/>
            <a:chExt cx="1308600" cy="445030"/>
          </a:xfrm>
        </p:grpSpPr>
        <p:sp>
          <p:nvSpPr>
            <p:cNvPr id="17"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8"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20" name="Google Shape;388;p49"/>
          <p:cNvSpPr txBox="1">
            <a:spLocks noGrp="1"/>
          </p:cNvSpPr>
          <p:nvPr>
            <p:ph type="subTitle" idx="2"/>
          </p:nvPr>
        </p:nvSpPr>
        <p:spPr>
          <a:xfrm>
            <a:off x="342000" y="97155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smtClean="0">
                <a:latin typeface="Times New Roman" panose="02020603050405020304" pitchFamily="18" charset="0"/>
                <a:ea typeface="Muli"/>
                <a:cs typeface="Times New Roman" panose="02020603050405020304" pitchFamily="18" charset="0"/>
                <a:sym typeface="Muli"/>
              </a:rPr>
              <a:t>Biểu đồ luồn ở mức khung cảnh.</a:t>
            </a:r>
            <a:endParaRPr b="1" i="1" dirty="0">
              <a:latin typeface="Times New Roman" panose="02020603050405020304" pitchFamily="18" charset="0"/>
              <a:ea typeface="Muli"/>
              <a:cs typeface="Times New Roman" panose="02020603050405020304" pitchFamily="18" charset="0"/>
              <a:sym typeface="Muli"/>
            </a:endParaRPr>
          </a:p>
        </p:txBody>
      </p:sp>
      <p:pic>
        <p:nvPicPr>
          <p:cNvPr id="21" name="Picture 20"/>
          <p:cNvPicPr/>
          <p:nvPr/>
        </p:nvPicPr>
        <p:blipFill>
          <a:blip r:embed="rId3"/>
          <a:stretch>
            <a:fillRect/>
          </a:stretch>
        </p:blipFill>
        <p:spPr>
          <a:xfrm>
            <a:off x="2164718" y="1657350"/>
            <a:ext cx="4512628" cy="304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 name="Google Shape;299;p43"/>
          <p:cNvSpPr txBox="1">
            <a:spLocks noGrp="1"/>
          </p:cNvSpPr>
          <p:nvPr>
            <p:ph type="title"/>
          </p:nvPr>
        </p:nvSpPr>
        <p:spPr>
          <a:xfrm>
            <a:off x="406765" y="43619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2</a:t>
            </a:r>
            <a:r>
              <a:rPr lang="en"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Biểu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đồ</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luồn</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16" name="Google Shape;503;p53"/>
          <p:cNvGrpSpPr/>
          <p:nvPr/>
        </p:nvGrpSpPr>
        <p:grpSpPr>
          <a:xfrm>
            <a:off x="3505200" y="75366"/>
            <a:ext cx="1905000" cy="360830"/>
            <a:chOff x="5195775" y="3083425"/>
            <a:chExt cx="1308600" cy="445030"/>
          </a:xfrm>
        </p:grpSpPr>
        <p:sp>
          <p:nvSpPr>
            <p:cNvPr id="17"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8"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9" name="Google Shape;388;p49"/>
          <p:cNvSpPr txBox="1">
            <a:spLocks noGrp="1"/>
          </p:cNvSpPr>
          <p:nvPr>
            <p:ph type="subTitle" idx="2"/>
          </p:nvPr>
        </p:nvSpPr>
        <p:spPr>
          <a:xfrm>
            <a:off x="342000" y="97155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smtClean="0">
                <a:latin typeface="Times New Roman" panose="02020603050405020304" pitchFamily="18" charset="0"/>
                <a:ea typeface="Muli"/>
                <a:cs typeface="Times New Roman" panose="02020603050405020304" pitchFamily="18" charset="0"/>
                <a:sym typeface="Muli"/>
              </a:rPr>
              <a:t>Biểu đồ luồn ở mức đỉnh.</a:t>
            </a:r>
            <a:endParaRPr b="1" i="1" dirty="0">
              <a:latin typeface="Times New Roman" panose="02020603050405020304" pitchFamily="18" charset="0"/>
              <a:ea typeface="Muli"/>
              <a:cs typeface="Times New Roman" panose="02020603050405020304" pitchFamily="18" charset="0"/>
              <a:sym typeface="Muli"/>
            </a:endParaRPr>
          </a:p>
        </p:txBody>
      </p:sp>
      <p:sp>
        <p:nvSpPr>
          <p:cNvPr id="22" name="Google Shape;365;p47"/>
          <p:cNvSpPr/>
          <p:nvPr/>
        </p:nvSpPr>
        <p:spPr>
          <a:xfrm>
            <a:off x="1828800" y="1414856"/>
            <a:ext cx="5257800" cy="3519094"/>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Muli"/>
              <a:ea typeface="Muli"/>
              <a:cs typeface="Muli"/>
              <a:sym typeface="Muli"/>
            </a:endParaRPr>
          </a:p>
        </p:txBody>
      </p:sp>
      <p:pic>
        <p:nvPicPr>
          <p:cNvPr id="23" name="Picture 22"/>
          <p:cNvPicPr/>
          <p:nvPr/>
        </p:nvPicPr>
        <p:blipFill>
          <a:blip r:embed="rId3"/>
          <a:stretch>
            <a:fillRect/>
          </a:stretch>
        </p:blipFill>
        <p:spPr>
          <a:xfrm>
            <a:off x="1905000" y="1504950"/>
            <a:ext cx="5105400" cy="3352800"/>
          </a:xfrm>
          <a:prstGeom prst="rect">
            <a:avLst/>
          </a:prstGeom>
        </p:spPr>
      </p:pic>
    </p:spTree>
    <p:extLst>
      <p:ext uri="{BB962C8B-B14F-4D97-AF65-F5344CB8AC3E}">
        <p14:creationId xmlns:p14="http://schemas.microsoft.com/office/powerpoint/2010/main" val="2185586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 name="Google Shape;299;p43"/>
          <p:cNvSpPr txBox="1">
            <a:spLocks noGrp="1"/>
          </p:cNvSpPr>
          <p:nvPr>
            <p:ph type="title"/>
          </p:nvPr>
        </p:nvSpPr>
        <p:spPr>
          <a:xfrm>
            <a:off x="406765" y="43619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2</a:t>
            </a:r>
            <a:r>
              <a:rPr lang="en"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Biểu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đồ</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luồn</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16" name="Google Shape;503;p53"/>
          <p:cNvGrpSpPr/>
          <p:nvPr/>
        </p:nvGrpSpPr>
        <p:grpSpPr>
          <a:xfrm>
            <a:off x="3505200" y="75366"/>
            <a:ext cx="1905000" cy="360830"/>
            <a:chOff x="5195775" y="3083425"/>
            <a:chExt cx="1308600" cy="445030"/>
          </a:xfrm>
        </p:grpSpPr>
        <p:sp>
          <p:nvSpPr>
            <p:cNvPr id="17"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8"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9" name="Google Shape;388;p49"/>
          <p:cNvSpPr txBox="1">
            <a:spLocks noGrp="1"/>
          </p:cNvSpPr>
          <p:nvPr>
            <p:ph type="subTitle" idx="2"/>
          </p:nvPr>
        </p:nvSpPr>
        <p:spPr>
          <a:xfrm>
            <a:off x="342000" y="97155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dirty="0" smtClean="0">
                <a:latin typeface="Times New Roman" panose="02020603050405020304" pitchFamily="18" charset="0"/>
                <a:ea typeface="Muli"/>
                <a:cs typeface="Times New Roman" panose="02020603050405020304" pitchFamily="18" charset="0"/>
                <a:sym typeface="Muli"/>
              </a:rPr>
              <a:t>Biểu đồ luồn ở mức đỉnh.</a:t>
            </a:r>
            <a:endParaRPr b="1" i="1" dirty="0">
              <a:latin typeface="Times New Roman" panose="02020603050405020304" pitchFamily="18" charset="0"/>
              <a:ea typeface="Muli"/>
              <a:cs typeface="Times New Roman" panose="02020603050405020304" pitchFamily="18" charset="0"/>
              <a:sym typeface="Muli"/>
            </a:endParaRPr>
          </a:p>
        </p:txBody>
      </p:sp>
      <p:sp>
        <p:nvSpPr>
          <p:cNvPr id="14" name="Google Shape;504;p53"/>
          <p:cNvSpPr/>
          <p:nvPr/>
        </p:nvSpPr>
        <p:spPr>
          <a:xfrm>
            <a:off x="1104900" y="1485600"/>
            <a:ext cx="2193472"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20" name="Google Shape;505;p53"/>
          <p:cNvSpPr txBox="1"/>
          <p:nvPr/>
        </p:nvSpPr>
        <p:spPr>
          <a:xfrm>
            <a:off x="1104900" y="1479825"/>
            <a:ext cx="23622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FFFFFF"/>
                </a:solidFill>
                <a:latin typeface="Times New Roman" panose="02020603050405020304" pitchFamily="18" charset="0"/>
                <a:ea typeface="Muli"/>
                <a:cs typeface="Times New Roman" panose="02020603050405020304" pitchFamily="18" charset="0"/>
                <a:sym typeface="Muli"/>
              </a:rPr>
              <a:t>Biểu đồ luồn bệnh nhân đăng ký </a:t>
            </a:r>
            <a:endParaRPr sz="1200"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21" name="Google Shape;365;p47"/>
          <p:cNvSpPr/>
          <p:nvPr/>
        </p:nvSpPr>
        <p:spPr>
          <a:xfrm>
            <a:off x="152400" y="1840650"/>
            <a:ext cx="4267200" cy="3169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Muli"/>
              <a:ea typeface="Muli"/>
              <a:cs typeface="Muli"/>
              <a:sym typeface="Muli"/>
            </a:endParaRPr>
          </a:p>
        </p:txBody>
      </p:sp>
      <p:pic>
        <p:nvPicPr>
          <p:cNvPr id="24" name="Picture 23"/>
          <p:cNvPicPr/>
          <p:nvPr/>
        </p:nvPicPr>
        <p:blipFill rotWithShape="1">
          <a:blip r:embed="rId3"/>
          <a:srcRect r="1295" b="1447"/>
          <a:stretch/>
        </p:blipFill>
        <p:spPr bwMode="auto">
          <a:xfrm>
            <a:off x="228600" y="1939500"/>
            <a:ext cx="4114800" cy="2971800"/>
          </a:xfrm>
          <a:prstGeom prst="rect">
            <a:avLst/>
          </a:prstGeom>
          <a:ln>
            <a:noFill/>
          </a:ln>
          <a:extLst>
            <a:ext uri="{53640926-AAD7-44D8-BBD7-CCE9431645EC}">
              <a14:shadowObscured xmlns:a14="http://schemas.microsoft.com/office/drawing/2010/main"/>
            </a:ext>
          </a:extLst>
        </p:spPr>
      </p:pic>
      <p:sp>
        <p:nvSpPr>
          <p:cNvPr id="26" name="Google Shape;504;p53"/>
          <p:cNvSpPr/>
          <p:nvPr/>
        </p:nvSpPr>
        <p:spPr>
          <a:xfrm>
            <a:off x="6019800" y="1479825"/>
            <a:ext cx="185802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dirty="0" err="1" smtClean="0">
                <a:solidFill>
                  <a:schemeClr val="bg1"/>
                </a:solidFill>
                <a:latin typeface="Times New Roman" panose="02020603050405020304" pitchFamily="18" charset="0"/>
                <a:ea typeface="Muli"/>
                <a:cs typeface="Times New Roman" panose="02020603050405020304" pitchFamily="18" charset="0"/>
                <a:sym typeface="Muli"/>
              </a:rPr>
              <a:t>Biểu</a:t>
            </a:r>
            <a:r>
              <a:rPr lang="en-US" sz="12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200" dirty="0" err="1" smtClean="0">
                <a:solidFill>
                  <a:schemeClr val="bg1"/>
                </a:solidFill>
                <a:latin typeface="Times New Roman" panose="02020603050405020304" pitchFamily="18" charset="0"/>
                <a:ea typeface="Muli"/>
                <a:cs typeface="Times New Roman" panose="02020603050405020304" pitchFamily="18" charset="0"/>
                <a:sym typeface="Muli"/>
              </a:rPr>
              <a:t>đồ</a:t>
            </a:r>
            <a:r>
              <a:rPr lang="en-US" sz="12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200" dirty="0" err="1" smtClean="0">
                <a:solidFill>
                  <a:schemeClr val="bg1"/>
                </a:solidFill>
                <a:latin typeface="Times New Roman" panose="02020603050405020304" pitchFamily="18" charset="0"/>
                <a:ea typeface="Muli"/>
                <a:cs typeface="Times New Roman" panose="02020603050405020304" pitchFamily="18" charset="0"/>
                <a:sym typeface="Muli"/>
              </a:rPr>
              <a:t>luồn</a:t>
            </a:r>
            <a:r>
              <a:rPr lang="en-US" sz="12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200" dirty="0" err="1" smtClean="0">
                <a:solidFill>
                  <a:schemeClr val="bg1"/>
                </a:solidFill>
                <a:latin typeface="Times New Roman" panose="02020603050405020304" pitchFamily="18" charset="0"/>
                <a:ea typeface="Muli"/>
                <a:cs typeface="Times New Roman" panose="02020603050405020304" pitchFamily="18" charset="0"/>
                <a:sym typeface="Muli"/>
              </a:rPr>
              <a:t>khám</a:t>
            </a:r>
            <a:r>
              <a:rPr lang="en-US" sz="12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200" dirty="0" err="1" smtClean="0">
                <a:solidFill>
                  <a:schemeClr val="bg1"/>
                </a:solidFill>
                <a:latin typeface="Times New Roman" panose="02020603050405020304" pitchFamily="18" charset="0"/>
                <a:ea typeface="Muli"/>
                <a:cs typeface="Times New Roman" panose="02020603050405020304" pitchFamily="18" charset="0"/>
                <a:sym typeface="Muli"/>
              </a:rPr>
              <a:t>bệnh</a:t>
            </a:r>
            <a:endParaRPr sz="1200" dirty="0">
              <a:solidFill>
                <a:schemeClr val="bg1"/>
              </a:solidFill>
              <a:latin typeface="Times New Roman" panose="02020603050405020304" pitchFamily="18" charset="0"/>
              <a:ea typeface="Muli"/>
              <a:cs typeface="Times New Roman" panose="02020603050405020304" pitchFamily="18" charset="0"/>
              <a:sym typeface="Muli"/>
            </a:endParaRPr>
          </a:p>
        </p:txBody>
      </p:sp>
      <p:sp>
        <p:nvSpPr>
          <p:cNvPr id="27" name="Google Shape;365;p47"/>
          <p:cNvSpPr/>
          <p:nvPr/>
        </p:nvSpPr>
        <p:spPr>
          <a:xfrm>
            <a:off x="4800600" y="1840650"/>
            <a:ext cx="4152620" cy="3169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Muli"/>
              <a:ea typeface="Muli"/>
              <a:cs typeface="Muli"/>
              <a:sym typeface="Muli"/>
            </a:endParaRPr>
          </a:p>
        </p:txBody>
      </p:sp>
      <p:pic>
        <p:nvPicPr>
          <p:cNvPr id="28" name="Picture 27"/>
          <p:cNvPicPr/>
          <p:nvPr/>
        </p:nvPicPr>
        <p:blipFill>
          <a:blip r:embed="rId4"/>
          <a:stretch>
            <a:fillRect/>
          </a:stretch>
        </p:blipFill>
        <p:spPr>
          <a:xfrm>
            <a:off x="4876798" y="1939500"/>
            <a:ext cx="3989965" cy="2971800"/>
          </a:xfrm>
          <a:prstGeom prst="rect">
            <a:avLst/>
          </a:prstGeom>
        </p:spPr>
      </p:pic>
    </p:spTree>
    <p:extLst>
      <p:ext uri="{BB962C8B-B14F-4D97-AF65-F5344CB8AC3E}">
        <p14:creationId xmlns:p14="http://schemas.microsoft.com/office/powerpoint/2010/main" val="3368558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3" name="Google Shape;903;p65"/>
          <p:cNvSpPr/>
          <p:nvPr/>
        </p:nvSpPr>
        <p:spPr>
          <a:xfrm>
            <a:off x="1447800" y="971550"/>
            <a:ext cx="6400800" cy="4114800"/>
          </a:xfrm>
          <a:prstGeom prst="rect">
            <a:avLst/>
          </a:prstGeom>
          <a:solidFill>
            <a:srgbClr val="648DC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03;p53"/>
          <p:cNvGrpSpPr/>
          <p:nvPr/>
        </p:nvGrpSpPr>
        <p:grpSpPr>
          <a:xfrm>
            <a:off x="3657600" y="75365"/>
            <a:ext cx="1905000" cy="360830"/>
            <a:chOff x="5195775" y="3083425"/>
            <a:chExt cx="1308600" cy="445030"/>
          </a:xfrm>
        </p:grpSpPr>
        <p:sp>
          <p:nvSpPr>
            <p:cNvPr id="33"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4"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3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smtClean="0">
                <a:latin typeface="Times New Roman" panose="02020603050405020304" pitchFamily="18" charset="0"/>
                <a:cs typeface="Times New Roman" panose="02020603050405020304" pitchFamily="18" charset="0"/>
              </a:rPr>
              <a:t>3. Mô hình quan hệ -</a:t>
            </a:r>
            <a:r>
              <a:rPr lang="en-US" b="1" dirty="0" smtClean="0">
                <a:latin typeface="Times New Roman" panose="02020603050405020304" pitchFamily="18" charset="0"/>
                <a:cs typeface="Times New Roman" panose="02020603050405020304" pitchFamily="18" charset="0"/>
              </a:rPr>
              <a:t>Conceptual </a:t>
            </a:r>
            <a:r>
              <a:rPr lang="en-US" b="1" dirty="0">
                <a:latin typeface="Times New Roman" panose="02020603050405020304" pitchFamily="18" charset="0"/>
                <a:cs typeface="Times New Roman" panose="02020603050405020304" pitchFamily="18" charset="0"/>
              </a:rPr>
              <a:t>Data Model - CDM</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pic>
        <p:nvPicPr>
          <p:cNvPr id="36" name="Picture 35" descr="E:\Chuyên đề 2\CDM.PNG"/>
          <p:cNvPicPr/>
          <p:nvPr/>
        </p:nvPicPr>
        <p:blipFill>
          <a:blip r:embed="rId3">
            <a:extLst>
              <a:ext uri="{28A0092B-C50C-407E-A947-70E740481C1C}">
                <a14:useLocalDpi xmlns:a14="http://schemas.microsoft.com/office/drawing/2010/main" val="0"/>
              </a:ext>
            </a:extLst>
          </a:blip>
          <a:srcRect/>
          <a:stretch>
            <a:fillRect/>
          </a:stretch>
        </p:blipFill>
        <p:spPr bwMode="auto">
          <a:xfrm>
            <a:off x="1806052" y="1208204"/>
            <a:ext cx="5737748" cy="3649546"/>
          </a:xfrm>
          <a:prstGeom prst="rect">
            <a:avLst/>
          </a:prstGeom>
          <a:noFill/>
          <a:ln>
            <a:noFill/>
          </a:ln>
        </p:spPr>
      </p:pic>
    </p:spTree>
    <p:extLst>
      <p:ext uri="{BB962C8B-B14F-4D97-AF65-F5344CB8AC3E}">
        <p14:creationId xmlns:p14="http://schemas.microsoft.com/office/powerpoint/2010/main" val="579604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3" name="Google Shape;903;p65"/>
          <p:cNvSpPr/>
          <p:nvPr/>
        </p:nvSpPr>
        <p:spPr>
          <a:xfrm>
            <a:off x="1447800" y="971550"/>
            <a:ext cx="6400800" cy="4114800"/>
          </a:xfrm>
          <a:prstGeom prst="rect">
            <a:avLst/>
          </a:prstGeom>
          <a:solidFill>
            <a:srgbClr val="648DC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03;p53"/>
          <p:cNvGrpSpPr/>
          <p:nvPr/>
        </p:nvGrpSpPr>
        <p:grpSpPr>
          <a:xfrm>
            <a:off x="3657600" y="75365"/>
            <a:ext cx="1905000" cy="360830"/>
            <a:chOff x="5195775" y="3083425"/>
            <a:chExt cx="1308600" cy="445030"/>
          </a:xfrm>
        </p:grpSpPr>
        <p:sp>
          <p:nvSpPr>
            <p:cNvPr id="33"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4"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3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3. Mô hình quan hệ - </a:t>
            </a:r>
            <a:r>
              <a:rPr lang="en-US" b="1" dirty="0" smtClean="0">
                <a:latin typeface="Times New Roman" panose="02020603050405020304" pitchFamily="18" charset="0"/>
                <a:cs typeface="Times New Roman" panose="02020603050405020304" pitchFamily="18" charset="0"/>
              </a:rPr>
              <a:t>Logical </a:t>
            </a:r>
            <a:r>
              <a:rPr lang="en-US" b="1" dirty="0">
                <a:latin typeface="Times New Roman" panose="02020603050405020304" pitchFamily="18" charset="0"/>
                <a:cs typeface="Times New Roman" panose="02020603050405020304" pitchFamily="18" charset="0"/>
              </a:rPr>
              <a:t>Data Model - LDM</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pic>
        <p:nvPicPr>
          <p:cNvPr id="12" name="Picture 11" descr="E:\Chuyên đề 2\LDM.PNG"/>
          <p:cNvPicPr/>
          <p:nvPr/>
        </p:nvPicPr>
        <p:blipFill>
          <a:blip r:embed="rId3">
            <a:extLst>
              <a:ext uri="{28A0092B-C50C-407E-A947-70E740481C1C}">
                <a14:useLocalDpi xmlns:a14="http://schemas.microsoft.com/office/drawing/2010/main" val="0"/>
              </a:ext>
            </a:extLst>
          </a:blip>
          <a:srcRect/>
          <a:stretch>
            <a:fillRect/>
          </a:stretch>
        </p:blipFill>
        <p:spPr bwMode="auto">
          <a:xfrm>
            <a:off x="1705596" y="1123950"/>
            <a:ext cx="5838204" cy="3733800"/>
          </a:xfrm>
          <a:prstGeom prst="rect">
            <a:avLst/>
          </a:prstGeom>
          <a:noFill/>
          <a:ln>
            <a:noFill/>
          </a:ln>
        </p:spPr>
      </p:pic>
    </p:spTree>
    <p:extLst>
      <p:ext uri="{BB962C8B-B14F-4D97-AF65-F5344CB8AC3E}">
        <p14:creationId xmlns:p14="http://schemas.microsoft.com/office/powerpoint/2010/main" val="2045922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3" name="Google Shape;903;p65"/>
          <p:cNvSpPr/>
          <p:nvPr/>
        </p:nvSpPr>
        <p:spPr>
          <a:xfrm>
            <a:off x="1447800" y="971550"/>
            <a:ext cx="6400800" cy="4114800"/>
          </a:xfrm>
          <a:prstGeom prst="rect">
            <a:avLst/>
          </a:prstGeom>
          <a:solidFill>
            <a:srgbClr val="648DC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03;p53"/>
          <p:cNvGrpSpPr/>
          <p:nvPr/>
        </p:nvGrpSpPr>
        <p:grpSpPr>
          <a:xfrm>
            <a:off x="3657600" y="75365"/>
            <a:ext cx="1905000" cy="360830"/>
            <a:chOff x="5195775" y="3083425"/>
            <a:chExt cx="1308600" cy="445030"/>
          </a:xfrm>
        </p:grpSpPr>
        <p:sp>
          <p:nvSpPr>
            <p:cNvPr id="33"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4"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3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3. Mô hình quan hệ - </a:t>
            </a:r>
            <a:r>
              <a:rPr lang="en-US" b="1" dirty="0" smtClean="0">
                <a:latin typeface="Times New Roman" panose="02020603050405020304" pitchFamily="18" charset="0"/>
                <a:cs typeface="Times New Roman" panose="02020603050405020304" pitchFamily="18" charset="0"/>
              </a:rPr>
              <a:t>Logical </a:t>
            </a:r>
            <a:r>
              <a:rPr lang="en-US" b="1" dirty="0">
                <a:latin typeface="Times New Roman" panose="02020603050405020304" pitchFamily="18" charset="0"/>
                <a:cs typeface="Times New Roman" panose="02020603050405020304" pitchFamily="18" charset="0"/>
              </a:rPr>
              <a:t>Data Model - LDM</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130526"/>
            <a:ext cx="5791200" cy="3736975"/>
          </a:xfrm>
          <a:prstGeom prst="rect">
            <a:avLst/>
          </a:prstGeom>
          <a:noFill/>
        </p:spPr>
      </p:pic>
    </p:spTree>
    <p:extLst>
      <p:ext uri="{BB962C8B-B14F-4D97-AF65-F5344CB8AC3E}">
        <p14:creationId xmlns:p14="http://schemas.microsoft.com/office/powerpoint/2010/main" val="366114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81" name="Google Shape;381;p48"/>
          <p:cNvSpPr txBox="1">
            <a:spLocks noGrp="1"/>
          </p:cNvSpPr>
          <p:nvPr>
            <p:ph type="subTitle" idx="2"/>
          </p:nvPr>
        </p:nvSpPr>
        <p:spPr>
          <a:xfrm>
            <a:off x="228600" y="57150"/>
            <a:ext cx="1143000" cy="3441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US" sz="1100" b="1" dirty="0" err="1" smtClean="0"/>
              <a:t>Thành</a:t>
            </a:r>
            <a:r>
              <a:rPr lang="en-US" sz="1100" b="1" dirty="0" smtClean="0"/>
              <a:t> </a:t>
            </a:r>
            <a:r>
              <a:rPr lang="en-US" sz="1100" b="1" dirty="0" err="1" smtClean="0"/>
              <a:t>viên</a:t>
            </a:r>
            <a:r>
              <a:rPr lang="en-US" sz="1100" b="1" dirty="0" smtClean="0"/>
              <a:t>: </a:t>
            </a:r>
            <a:endParaRPr sz="1100" b="1" dirty="0"/>
          </a:p>
        </p:txBody>
      </p:sp>
      <p:sp>
        <p:nvSpPr>
          <p:cNvPr id="2" name="Title 1"/>
          <p:cNvSpPr>
            <a:spLocks noGrp="1"/>
          </p:cNvSpPr>
          <p:nvPr>
            <p:ph type="title"/>
          </p:nvPr>
        </p:nvSpPr>
        <p:spPr>
          <a:xfrm>
            <a:off x="3968822" y="1772995"/>
            <a:ext cx="990600" cy="228600"/>
          </a:xfrm>
        </p:spPr>
        <p:txBody>
          <a:bodyPr/>
          <a:lstStyle/>
          <a:p>
            <a:r>
              <a:rPr lang="en-US" sz="1100" b="1" u="sng" dirty="0" smtClean="0"/>
              <a:t>Minh </a:t>
            </a:r>
            <a:r>
              <a:rPr lang="en-US" sz="1100" b="1" u="sng" dirty="0" err="1" smtClean="0"/>
              <a:t>Phụng</a:t>
            </a:r>
            <a:endParaRPr lang="en-US" sz="1100" b="1" u="sng" dirty="0"/>
          </a:p>
        </p:txBody>
      </p:sp>
      <p:pic>
        <p:nvPicPr>
          <p:cNvPr id="7" name="Google Shape;1904;p44"/>
          <p:cNvPicPr preferRelativeResize="0"/>
          <p:nvPr/>
        </p:nvPicPr>
        <p:blipFill>
          <a:blip r:embed="rId4"/>
          <a:srcRect l="11" r="11"/>
          <a:stretch/>
        </p:blipFill>
        <p:spPr>
          <a:xfrm>
            <a:off x="3048000" y="366109"/>
            <a:ext cx="914400" cy="884339"/>
          </a:xfrm>
          <a:prstGeom prst="flowChartConnector">
            <a:avLst/>
          </a:prstGeom>
          <a:noFill/>
          <a:ln>
            <a:noFill/>
          </a:ln>
        </p:spPr>
      </p:pic>
      <p:pic>
        <p:nvPicPr>
          <p:cNvPr id="8" name="Google Shape;1905;p44"/>
          <p:cNvPicPr preferRelativeResize="0"/>
          <p:nvPr/>
        </p:nvPicPr>
        <p:blipFill>
          <a:blip r:embed="rId5"/>
          <a:srcRect l="928" r="928"/>
          <a:stretch/>
        </p:blipFill>
        <p:spPr>
          <a:xfrm>
            <a:off x="4000214" y="844151"/>
            <a:ext cx="927816" cy="894599"/>
          </a:xfrm>
          <a:prstGeom prst="flowChartConnector">
            <a:avLst/>
          </a:prstGeom>
          <a:noFill/>
          <a:ln>
            <a:noFill/>
          </a:ln>
        </p:spPr>
      </p:pic>
      <p:pic>
        <p:nvPicPr>
          <p:cNvPr id="9" name="Google Shape;1903;p44"/>
          <p:cNvPicPr preferRelativeResize="0"/>
          <p:nvPr/>
        </p:nvPicPr>
        <p:blipFill>
          <a:blip r:embed="rId6"/>
          <a:srcRect l="11" r="11"/>
          <a:stretch/>
        </p:blipFill>
        <p:spPr>
          <a:xfrm>
            <a:off x="1447800" y="2543689"/>
            <a:ext cx="912368" cy="918897"/>
          </a:xfrm>
          <a:prstGeom prst="flowChartConnector">
            <a:avLst/>
          </a:prstGeom>
          <a:noFill/>
          <a:ln>
            <a:noFill/>
          </a:ln>
        </p:spPr>
      </p:pic>
      <p:pic>
        <p:nvPicPr>
          <p:cNvPr id="10" name="Google Shape;1905;p44">
            <a:extLst>
              <a:ext uri="{FF2B5EF4-FFF2-40B4-BE49-F238E27FC236}">
                <a16:creationId xmlns:a16="http://schemas.microsoft.com/office/drawing/2014/main" xmlns="" id="{11FB9875-4916-44A8-B076-6F149C1D5804}"/>
              </a:ext>
            </a:extLst>
          </p:cNvPr>
          <p:cNvPicPr preferRelativeResize="0"/>
          <p:nvPr/>
        </p:nvPicPr>
        <p:blipFill>
          <a:blip r:embed="rId7"/>
          <a:srcRect l="11" r="11"/>
          <a:stretch/>
        </p:blipFill>
        <p:spPr>
          <a:xfrm>
            <a:off x="960779" y="1291450"/>
            <a:ext cx="974042" cy="1019048"/>
          </a:xfrm>
          <a:prstGeom prst="flowChartConnector">
            <a:avLst/>
          </a:prstGeom>
          <a:noFill/>
          <a:ln>
            <a:noFill/>
          </a:ln>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5621" y="393710"/>
            <a:ext cx="998726" cy="892611"/>
          </a:xfrm>
          <a:prstGeom prst="ellipse">
            <a:avLst/>
          </a:prstGeom>
          <a:ln w="9525">
            <a:no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200" y="341632"/>
            <a:ext cx="914399" cy="93471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2200" y="416484"/>
            <a:ext cx="913953"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2714518" y="3071421"/>
            <a:ext cx="992650" cy="10957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2200" y="2310498"/>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62400" y="3462586"/>
            <a:ext cx="965630" cy="965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1800" y="1343774"/>
            <a:ext cx="91440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46387" y="3122950"/>
            <a:ext cx="945745" cy="9457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itle 1"/>
          <p:cNvSpPr txBox="1">
            <a:spLocks/>
          </p:cNvSpPr>
          <p:nvPr/>
        </p:nvSpPr>
        <p:spPr>
          <a:xfrm>
            <a:off x="2895600" y="1216584"/>
            <a:ext cx="1459426"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Nguyễn</a:t>
            </a:r>
            <a:r>
              <a:rPr lang="en-US" sz="1100" b="1" u="sng" dirty="0" smtClean="0"/>
              <a:t> </a:t>
            </a:r>
            <a:r>
              <a:rPr lang="en-US" sz="1100" b="1" u="sng" dirty="0" err="1" smtClean="0"/>
              <a:t>Cường</a:t>
            </a:r>
            <a:endParaRPr lang="en-US" sz="1100" b="1" u="sng" dirty="0"/>
          </a:p>
        </p:txBody>
      </p:sp>
      <p:sp>
        <p:nvSpPr>
          <p:cNvPr id="22" name="Title 1"/>
          <p:cNvSpPr txBox="1">
            <a:spLocks/>
          </p:cNvSpPr>
          <p:nvPr/>
        </p:nvSpPr>
        <p:spPr>
          <a:xfrm>
            <a:off x="1903984" y="1309542"/>
            <a:ext cx="87147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Duy</a:t>
            </a:r>
            <a:r>
              <a:rPr lang="en-US" sz="1100" b="1" u="sng" dirty="0" smtClean="0"/>
              <a:t> </a:t>
            </a:r>
            <a:r>
              <a:rPr lang="en-US" sz="1100" b="1" u="sng" dirty="0" err="1" smtClean="0"/>
              <a:t>Cảnh</a:t>
            </a:r>
            <a:endParaRPr lang="en-US" sz="1100" b="1" u="sng" dirty="0"/>
          </a:p>
        </p:txBody>
      </p:sp>
      <p:sp>
        <p:nvSpPr>
          <p:cNvPr id="23" name="Title 1"/>
          <p:cNvSpPr txBox="1">
            <a:spLocks/>
          </p:cNvSpPr>
          <p:nvPr/>
        </p:nvSpPr>
        <p:spPr>
          <a:xfrm>
            <a:off x="1063351" y="2278669"/>
            <a:ext cx="87147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Hồng</a:t>
            </a:r>
            <a:r>
              <a:rPr lang="en-US" sz="1100" b="1" u="sng" dirty="0" smtClean="0"/>
              <a:t> </a:t>
            </a:r>
            <a:r>
              <a:rPr lang="en-US" sz="1100" b="1" u="sng" dirty="0" err="1" smtClean="0"/>
              <a:t>Hy</a:t>
            </a:r>
            <a:endParaRPr lang="en-US" sz="1100" b="1" u="sng" dirty="0"/>
          </a:p>
        </p:txBody>
      </p:sp>
      <p:sp>
        <p:nvSpPr>
          <p:cNvPr id="24" name="Title 1"/>
          <p:cNvSpPr txBox="1">
            <a:spLocks/>
          </p:cNvSpPr>
          <p:nvPr/>
        </p:nvSpPr>
        <p:spPr>
          <a:xfrm>
            <a:off x="1504917" y="3390676"/>
            <a:ext cx="87147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Kiều</a:t>
            </a:r>
            <a:r>
              <a:rPr lang="en-US" sz="1100" b="1" u="sng" dirty="0" smtClean="0"/>
              <a:t> Nga</a:t>
            </a:r>
            <a:endParaRPr lang="en-US" sz="1100" b="1" u="sng" dirty="0"/>
          </a:p>
        </p:txBody>
      </p:sp>
      <p:sp>
        <p:nvSpPr>
          <p:cNvPr id="25" name="Title 1"/>
          <p:cNvSpPr txBox="1">
            <a:spLocks/>
          </p:cNvSpPr>
          <p:nvPr/>
        </p:nvSpPr>
        <p:spPr>
          <a:xfrm>
            <a:off x="2753842" y="4093394"/>
            <a:ext cx="1132357"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Bỉnh</a:t>
            </a:r>
            <a:r>
              <a:rPr lang="en-US" sz="1100" b="1" u="sng" dirty="0" smtClean="0"/>
              <a:t> </a:t>
            </a:r>
            <a:r>
              <a:rPr lang="en-US" sz="1100" b="1" u="sng" dirty="0" err="1" smtClean="0"/>
              <a:t>Khang</a:t>
            </a:r>
            <a:endParaRPr lang="en-US" sz="1100" b="1" u="sng" dirty="0"/>
          </a:p>
        </p:txBody>
      </p:sp>
      <p:sp>
        <p:nvSpPr>
          <p:cNvPr id="26" name="Title 1"/>
          <p:cNvSpPr txBox="1">
            <a:spLocks/>
          </p:cNvSpPr>
          <p:nvPr/>
        </p:nvSpPr>
        <p:spPr>
          <a:xfrm>
            <a:off x="4114800" y="4400550"/>
            <a:ext cx="790362"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Hải</a:t>
            </a:r>
            <a:r>
              <a:rPr lang="en-US" sz="1100" b="1" u="sng" dirty="0" smtClean="0"/>
              <a:t> </a:t>
            </a:r>
            <a:r>
              <a:rPr lang="en-US" sz="1100" b="1" u="sng" dirty="0" err="1" smtClean="0"/>
              <a:t>Âu</a:t>
            </a:r>
            <a:endParaRPr lang="en-US" sz="1100" b="1" u="sng" dirty="0"/>
          </a:p>
        </p:txBody>
      </p:sp>
      <p:sp>
        <p:nvSpPr>
          <p:cNvPr id="27" name="Title 1"/>
          <p:cNvSpPr txBox="1">
            <a:spLocks/>
          </p:cNvSpPr>
          <p:nvPr/>
        </p:nvSpPr>
        <p:spPr>
          <a:xfrm>
            <a:off x="5198787" y="4068695"/>
            <a:ext cx="1065759"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Hồng</a:t>
            </a:r>
            <a:r>
              <a:rPr lang="en-US" sz="1100" b="1" u="sng" dirty="0" smtClean="0"/>
              <a:t> </a:t>
            </a:r>
            <a:r>
              <a:rPr lang="en-US" sz="1100" b="1" u="sng" dirty="0" err="1" smtClean="0"/>
              <a:t>Quân</a:t>
            </a:r>
            <a:endParaRPr lang="en-US" sz="1100" b="1" u="sng" dirty="0"/>
          </a:p>
        </p:txBody>
      </p:sp>
      <p:sp>
        <p:nvSpPr>
          <p:cNvPr id="28" name="Title 1"/>
          <p:cNvSpPr txBox="1">
            <a:spLocks/>
          </p:cNvSpPr>
          <p:nvPr/>
        </p:nvSpPr>
        <p:spPr>
          <a:xfrm>
            <a:off x="6248920" y="3219471"/>
            <a:ext cx="1065759"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Phạm</a:t>
            </a:r>
            <a:r>
              <a:rPr lang="en-US" sz="1100" b="1" u="sng" dirty="0" smtClean="0"/>
              <a:t> </a:t>
            </a:r>
            <a:r>
              <a:rPr lang="en-US" sz="1100" b="1" u="sng" dirty="0" err="1" smtClean="0"/>
              <a:t>Châm</a:t>
            </a:r>
            <a:endParaRPr lang="en-US" sz="1100" b="1" u="sng" dirty="0"/>
          </a:p>
        </p:txBody>
      </p:sp>
      <p:sp>
        <p:nvSpPr>
          <p:cNvPr id="29" name="Title 1"/>
          <p:cNvSpPr txBox="1">
            <a:spLocks/>
          </p:cNvSpPr>
          <p:nvPr/>
        </p:nvSpPr>
        <p:spPr>
          <a:xfrm>
            <a:off x="6934200" y="2196198"/>
            <a:ext cx="1065759"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Trọng</a:t>
            </a:r>
            <a:r>
              <a:rPr lang="en-US" sz="1100" b="1" u="sng" dirty="0" smtClean="0"/>
              <a:t> </a:t>
            </a:r>
            <a:r>
              <a:rPr lang="en-US" sz="1100" b="1" u="sng" dirty="0" err="1" smtClean="0"/>
              <a:t>Tín</a:t>
            </a:r>
            <a:endParaRPr lang="en-US" sz="1100" b="1" u="sng" dirty="0"/>
          </a:p>
        </p:txBody>
      </p:sp>
      <p:sp>
        <p:nvSpPr>
          <p:cNvPr id="30" name="Title 1"/>
          <p:cNvSpPr txBox="1">
            <a:spLocks/>
          </p:cNvSpPr>
          <p:nvPr/>
        </p:nvSpPr>
        <p:spPr>
          <a:xfrm>
            <a:off x="6172200" y="1304203"/>
            <a:ext cx="1065759"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Việt</a:t>
            </a:r>
            <a:r>
              <a:rPr lang="en-US" sz="1100" b="1" u="sng" dirty="0" smtClean="0"/>
              <a:t> </a:t>
            </a:r>
            <a:r>
              <a:rPr lang="en-US" sz="1100" b="1" u="sng" dirty="0" err="1" smtClean="0"/>
              <a:t>Thúc</a:t>
            </a:r>
            <a:endParaRPr lang="en-US" sz="1100" b="1" u="sng" dirty="0"/>
          </a:p>
        </p:txBody>
      </p:sp>
      <p:sp>
        <p:nvSpPr>
          <p:cNvPr id="31" name="Title 1"/>
          <p:cNvSpPr txBox="1">
            <a:spLocks/>
          </p:cNvSpPr>
          <p:nvPr/>
        </p:nvSpPr>
        <p:spPr>
          <a:xfrm>
            <a:off x="5111822" y="1271536"/>
            <a:ext cx="9906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1100" b="1" u="sng" dirty="0" err="1" smtClean="0"/>
              <a:t>Ngọc</a:t>
            </a:r>
            <a:r>
              <a:rPr lang="en-US" sz="1100" b="1" u="sng" dirty="0" smtClean="0"/>
              <a:t> Minh</a:t>
            </a:r>
            <a:endParaRPr lang="en-US" sz="1100" b="1" u="sng"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3" name="Google Shape;903;p65"/>
          <p:cNvSpPr/>
          <p:nvPr/>
        </p:nvSpPr>
        <p:spPr>
          <a:xfrm>
            <a:off x="1447800" y="971550"/>
            <a:ext cx="6400800" cy="4114800"/>
          </a:xfrm>
          <a:prstGeom prst="rect">
            <a:avLst/>
          </a:prstGeom>
          <a:solidFill>
            <a:srgbClr val="648DC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03;p53"/>
          <p:cNvGrpSpPr/>
          <p:nvPr/>
        </p:nvGrpSpPr>
        <p:grpSpPr>
          <a:xfrm>
            <a:off x="3657600" y="75365"/>
            <a:ext cx="1905000" cy="360830"/>
            <a:chOff x="5195775" y="3083425"/>
            <a:chExt cx="1308600" cy="445030"/>
          </a:xfrm>
        </p:grpSpPr>
        <p:sp>
          <p:nvSpPr>
            <p:cNvPr id="33"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4"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3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3. Mô hình quan hệ - </a:t>
            </a:r>
            <a:r>
              <a:rPr lang="en-US" b="1" dirty="0" smtClean="0">
                <a:latin typeface="Times New Roman" panose="02020603050405020304" pitchFamily="18" charset="0"/>
                <a:cs typeface="Times New Roman" panose="02020603050405020304" pitchFamily="18" charset="0"/>
              </a:rPr>
              <a:t>Logical </a:t>
            </a:r>
            <a:r>
              <a:rPr lang="en-US" b="1" dirty="0">
                <a:latin typeface="Times New Roman" panose="02020603050405020304" pitchFamily="18" charset="0"/>
                <a:cs typeface="Times New Roman" panose="02020603050405020304" pitchFamily="18" charset="0"/>
              </a:rPr>
              <a:t>Data Model - LDM</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130526"/>
            <a:ext cx="5791200" cy="3736975"/>
          </a:xfrm>
          <a:prstGeom prst="rect">
            <a:avLst/>
          </a:prstGeom>
          <a:noFill/>
        </p:spPr>
      </p:pic>
    </p:spTree>
    <p:extLst>
      <p:ext uri="{BB962C8B-B14F-4D97-AF65-F5344CB8AC3E}">
        <p14:creationId xmlns:p14="http://schemas.microsoft.com/office/powerpoint/2010/main" val="2922780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3" name="Google Shape;903;p65"/>
          <p:cNvSpPr/>
          <p:nvPr/>
        </p:nvSpPr>
        <p:spPr>
          <a:xfrm>
            <a:off x="1905000" y="971550"/>
            <a:ext cx="5791200" cy="4114800"/>
          </a:xfrm>
          <a:prstGeom prst="rect">
            <a:avLst/>
          </a:prstGeom>
          <a:solidFill>
            <a:srgbClr val="648DC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03;p53"/>
          <p:cNvGrpSpPr/>
          <p:nvPr/>
        </p:nvGrpSpPr>
        <p:grpSpPr>
          <a:xfrm>
            <a:off x="3657600" y="75365"/>
            <a:ext cx="1905000" cy="360830"/>
            <a:chOff x="5195775" y="3083425"/>
            <a:chExt cx="1308600" cy="445030"/>
          </a:xfrm>
        </p:grpSpPr>
        <p:sp>
          <p:nvSpPr>
            <p:cNvPr id="33"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4"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3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4</a:t>
            </a:r>
            <a:r>
              <a:rPr lang="e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Use Case</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pic>
        <p:nvPicPr>
          <p:cNvPr id="14" name="Picture 13"/>
          <p:cNvPicPr/>
          <p:nvPr/>
        </p:nvPicPr>
        <p:blipFill>
          <a:blip r:embed="rId3"/>
          <a:stretch>
            <a:fillRect/>
          </a:stretch>
        </p:blipFill>
        <p:spPr>
          <a:xfrm>
            <a:off x="1981200" y="1015831"/>
            <a:ext cx="5638800" cy="3994319"/>
          </a:xfrm>
          <a:prstGeom prst="rect">
            <a:avLst/>
          </a:prstGeom>
        </p:spPr>
      </p:pic>
    </p:spTree>
    <p:extLst>
      <p:ext uri="{BB962C8B-B14F-4D97-AF65-F5344CB8AC3E}">
        <p14:creationId xmlns:p14="http://schemas.microsoft.com/office/powerpoint/2010/main" val="186946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91" name="Google Shape;491;p53"/>
          <p:cNvSpPr txBox="1"/>
          <p:nvPr/>
        </p:nvSpPr>
        <p:spPr>
          <a:xfrm>
            <a:off x="6116700" y="13203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FFFFFF"/>
                </a:solidFill>
                <a:latin typeface="Muli"/>
                <a:ea typeface="Muli"/>
                <a:cs typeface="Muli"/>
                <a:sym typeface="Muli"/>
              </a:rPr>
              <a:t>50</a:t>
            </a:r>
            <a:endParaRPr sz="3600" dirty="0">
              <a:solidFill>
                <a:srgbClr val="FFFFFF"/>
              </a:solidFill>
              <a:latin typeface="Muli"/>
              <a:ea typeface="Muli"/>
              <a:cs typeface="Muli"/>
              <a:sym typeface="Mul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53"/>
          <p:cNvSpPr/>
          <p:nvPr/>
        </p:nvSpPr>
        <p:spPr>
          <a:xfrm>
            <a:off x="5563900" y="3900551"/>
            <a:ext cx="366600" cy="366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32%</a:t>
            </a:r>
            <a:endParaRPr sz="360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70%</a:t>
            </a:r>
            <a:endParaRPr sz="3600">
              <a:solidFill>
                <a:srgbClr val="FFFFFF"/>
              </a:solidFill>
              <a:latin typeface="Muli"/>
              <a:ea typeface="Muli"/>
              <a:cs typeface="Muli"/>
              <a:sym typeface="Muli"/>
            </a:endParaRPr>
          </a:p>
        </p:txBody>
      </p:sp>
      <p:sp>
        <p:nvSpPr>
          <p:cNvPr id="504" name="Google Shape;504;p53"/>
          <p:cNvSpPr/>
          <p:nvPr/>
        </p:nvSpPr>
        <p:spPr>
          <a:xfrm>
            <a:off x="620486" y="1047750"/>
            <a:ext cx="1894114"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Admin-</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Quản</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trị</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viên</a:t>
            </a:r>
            <a:endParaRPr b="1" dirty="0">
              <a:solidFill>
                <a:schemeClr val="bg1"/>
              </a:solidFill>
              <a:latin typeface="Times New Roman" panose="02020603050405020304" pitchFamily="18" charset="0"/>
              <a:ea typeface="Muli"/>
              <a:cs typeface="Times New Roman" panose="02020603050405020304" pitchFamily="18" charset="0"/>
              <a:sym typeface="Muli"/>
            </a:endParaRPr>
          </a:p>
        </p:txBody>
      </p:sp>
      <p:sp>
        <p:nvSpPr>
          <p:cNvPr id="509" name="Google Shape;509;p53"/>
          <p:cNvSpPr txBox="1">
            <a:spLocks noGrp="1"/>
          </p:cNvSpPr>
          <p:nvPr>
            <p:ph type="body" idx="1"/>
          </p:nvPr>
        </p:nvSpPr>
        <p:spPr>
          <a:xfrm>
            <a:off x="370475" y="1500800"/>
            <a:ext cx="3515725" cy="537550"/>
          </a:xfrm>
          <a:prstGeom prst="rect">
            <a:avLst/>
          </a:prstGeom>
        </p:spPr>
        <p:txBody>
          <a:bodyPr spcFirstLastPara="1" wrap="square" lIns="91425" tIns="91425" rIns="91425" bIns="91425" anchor="t" anchorCtr="0">
            <a:noAutofit/>
          </a:bodyPr>
          <a:lstStyle/>
          <a:p>
            <a:pPr marL="0" lvl="0" indent="0">
              <a:spcAft>
                <a:spcPts val="1600"/>
              </a:spcAft>
              <a:buNone/>
            </a:pPr>
            <a:r>
              <a:rPr lang="vi-VN" sz="1200" b="1" dirty="0">
                <a:solidFill>
                  <a:srgbClr val="000000"/>
                </a:solidFill>
                <a:latin typeface="+mj-lt"/>
              </a:rPr>
              <a:t>Quản trị viên: Chính là người quản lý  đứng đầu, quản lý mọi hoạt động của tổ chức</a:t>
            </a:r>
            <a:r>
              <a:rPr lang="vi-VN" sz="1000" b="1" dirty="0">
                <a:solidFill>
                  <a:srgbClr val="000000"/>
                </a:solidFill>
              </a:rPr>
              <a:t>.</a:t>
            </a:r>
            <a:endParaRPr sz="1000" b="1" dirty="0">
              <a:solidFill>
                <a:srgbClr val="000000"/>
              </a:solidFill>
            </a:endParaRPr>
          </a:p>
        </p:txBody>
      </p:sp>
      <p:sp>
        <p:nvSpPr>
          <p:cNvPr id="510" name="Google Shape;510;p53"/>
          <p:cNvSpPr txBox="1">
            <a:spLocks noGrp="1"/>
          </p:cNvSpPr>
          <p:nvPr>
            <p:ph type="body" idx="3"/>
          </p:nvPr>
        </p:nvSpPr>
        <p:spPr>
          <a:xfrm>
            <a:off x="228600" y="2064160"/>
            <a:ext cx="3733800" cy="2488790"/>
          </a:xfrm>
          <a:prstGeom prst="rect">
            <a:avLst/>
          </a:prstGeom>
        </p:spPr>
        <p:txBody>
          <a:bodyPr spcFirstLastPara="1" wrap="square" lIns="91425" tIns="91425" rIns="91425" bIns="91425" anchor="t" anchorCtr="0">
            <a:noAutofit/>
          </a:bodyPr>
          <a:lstStyle/>
          <a:p>
            <a:pPr marL="342900" lvl="0">
              <a:spcAft>
                <a:spcPts val="1000"/>
              </a:spcAft>
              <a:buFont typeface="Symbol"/>
              <a:buChar char=""/>
            </a:pPr>
            <a:r>
              <a:rPr lang="en-US" sz="1100" dirty="0" err="1">
                <a:solidFill>
                  <a:schemeClr val="tx1"/>
                </a:solidFill>
                <a:latin typeface="Times New Roman" panose="02020603050405020304" pitchFamily="18" charset="0"/>
                <a:ea typeface="Calibri"/>
                <a:cs typeface="Times New Roman" panose="02020603050405020304" pitchFamily="18" charset="0"/>
              </a:rPr>
              <a:t>Tạo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tài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khoản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Là</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bước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đầu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tiên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để</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thực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hiện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mọi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việc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trên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hệ</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thống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phần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mềm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người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quản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một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tài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khoảng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riêng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để</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nhập</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vào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hệ</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thống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quản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và</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họ</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xuất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ra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khỏi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hệ</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thống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kết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thúc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làm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việc</a:t>
            </a:r>
            <a:r>
              <a:rPr lang="en-US" sz="1100" dirty="0">
                <a:solidFill>
                  <a:schemeClr val="tx1"/>
                </a:solidFill>
                <a:latin typeface="Times New Roman" panose="02020603050405020304" pitchFamily="18" charset="0"/>
                <a:ea typeface="Calibri"/>
                <a:cs typeface="Times New Roman" panose="02020603050405020304" pitchFamily="18" charset="0"/>
              </a:rPr>
              <a:t>.</a:t>
            </a:r>
          </a:p>
          <a:p>
            <a:pPr marL="342900" lvl="0">
              <a:spcAft>
                <a:spcPts val="1000"/>
              </a:spcAft>
              <a:buFont typeface="Symbol"/>
              <a:buChar char=""/>
            </a:pPr>
            <a:r>
              <a:rPr lang="en-US" sz="1100" dirty="0" err="1">
                <a:solidFill>
                  <a:schemeClr val="tx1"/>
                </a:solidFill>
                <a:latin typeface="Times New Roman" panose="02020603050405020304" pitchFamily="18" charset="0"/>
                <a:ea typeface="Calibri"/>
                <a:cs typeface="Times New Roman" panose="02020603050405020304" pitchFamily="18" charset="0"/>
              </a:rPr>
              <a:t>Quản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thông</a:t>
            </a:r>
            <a:r>
              <a:rPr lang="en-US" sz="1100" dirty="0">
                <a:solidFill>
                  <a:schemeClr val="tx1"/>
                </a:solidFill>
                <a:latin typeface="Times New Roman" panose="02020603050405020304" pitchFamily="18" charset="0"/>
                <a:ea typeface="Calibri"/>
                <a:cs typeface="Times New Roman" panose="02020603050405020304" pitchFamily="18" charset="0"/>
              </a:rPr>
              <a:t> tin: </a:t>
            </a:r>
            <a:r>
              <a:rPr lang="en-US" sz="1100" dirty="0" err="1">
                <a:solidFill>
                  <a:schemeClr val="tx1"/>
                </a:solidFill>
                <a:latin typeface="Times New Roman" panose="02020603050405020304" pitchFamily="18" charset="0"/>
                <a:ea typeface="Calibri"/>
                <a:cs typeface="Times New Roman" panose="02020603050405020304" pitchFamily="18" charset="0"/>
              </a:rPr>
              <a:t>Người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quản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thể</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quản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thông</a:t>
            </a:r>
            <a:r>
              <a:rPr lang="en-US" sz="1100" dirty="0">
                <a:solidFill>
                  <a:schemeClr val="tx1"/>
                </a:solidFill>
                <a:latin typeface="Times New Roman" panose="02020603050405020304" pitchFamily="18" charset="0"/>
                <a:ea typeface="Calibri"/>
                <a:cs typeface="Times New Roman" panose="02020603050405020304" pitchFamily="18" charset="0"/>
              </a:rPr>
              <a:t> tin </a:t>
            </a:r>
            <a:r>
              <a:rPr lang="en-US" sz="1100" dirty="0" err="1">
                <a:solidFill>
                  <a:schemeClr val="tx1"/>
                </a:solidFill>
                <a:latin typeface="Times New Roman" panose="02020603050405020304" pitchFamily="18" charset="0"/>
                <a:ea typeface="Calibri"/>
                <a:cs typeface="Times New Roman" panose="02020603050405020304" pitchFamily="18" charset="0"/>
              </a:rPr>
              <a:t>liên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quan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đến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thông</a:t>
            </a:r>
            <a:r>
              <a:rPr lang="en-US" sz="1100" dirty="0">
                <a:solidFill>
                  <a:schemeClr val="tx1"/>
                </a:solidFill>
                <a:latin typeface="Times New Roman" panose="02020603050405020304" pitchFamily="18" charset="0"/>
                <a:ea typeface="Calibri"/>
                <a:cs typeface="Times New Roman" panose="02020603050405020304" pitchFamily="18" charset="0"/>
              </a:rPr>
              <a:t> tin </a:t>
            </a:r>
            <a:r>
              <a:rPr lang="en-US" sz="1100" dirty="0" err="1">
                <a:solidFill>
                  <a:schemeClr val="tx1"/>
                </a:solidFill>
                <a:latin typeface="Times New Roman" panose="02020603050405020304" pitchFamily="18" charset="0"/>
                <a:ea typeface="Calibri"/>
                <a:cs typeface="Times New Roman" panose="02020603050405020304" pitchFamily="18" charset="0"/>
              </a:rPr>
              <a:t>của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sĩ</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thuộc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khoa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Chẩn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đoán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hình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ảnh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dựa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vào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thể</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theo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sát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hoạt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động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công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việc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của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sĩ</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thực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hiện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mỗi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ngày</a:t>
            </a:r>
            <a:r>
              <a:rPr lang="en-US" sz="1100" dirty="0">
                <a:solidFill>
                  <a:schemeClr val="tx1"/>
                </a:solidFill>
                <a:latin typeface="Times New Roman" panose="02020603050405020304" pitchFamily="18" charset="0"/>
                <a:ea typeface="Calibri"/>
                <a:cs typeface="Times New Roman" panose="02020603050405020304" pitchFamily="18" charset="0"/>
              </a:rPr>
              <a:t>. </a:t>
            </a:r>
            <a:endParaRPr lang="en-US" sz="1100" dirty="0" smtClean="0">
              <a:solidFill>
                <a:schemeClr val="tx1"/>
              </a:solidFill>
              <a:latin typeface="Times New Roman" panose="02020603050405020304" pitchFamily="18" charset="0"/>
              <a:ea typeface="Calibri"/>
              <a:cs typeface="Times New Roman" panose="02020603050405020304" pitchFamily="18" charset="0"/>
            </a:endParaRPr>
          </a:p>
          <a:p>
            <a:pPr marL="342900" lvl="0">
              <a:spcAft>
                <a:spcPts val="1000"/>
              </a:spcAft>
              <a:buFont typeface="Symbol"/>
              <a:buChar char=""/>
            </a:pPr>
            <a:r>
              <a:rPr lang="en-US" sz="1100" dirty="0" err="1" smtClean="0">
                <a:solidFill>
                  <a:schemeClr val="tx1"/>
                </a:solidFill>
                <a:latin typeface="Times New Roman" panose="02020603050405020304" pitchFamily="18" charset="0"/>
                <a:ea typeface="Calibri"/>
                <a:cs typeface="Times New Roman" panose="02020603050405020304" pitchFamily="18" charset="0"/>
              </a:rPr>
              <a:t>Thống</a:t>
            </a:r>
            <a:r>
              <a:rPr lang="en-US" sz="1100" dirty="0" smtClean="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kê</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xét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nghiệm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sĩ</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là</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người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tạo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các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báo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cáo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kết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quả</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xét</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nghiệm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của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bệnh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nhân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sau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upadte</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lên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hệ</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thống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cho</a:t>
            </a:r>
            <a:r>
              <a:rPr lang="en-US" sz="1100" dirty="0">
                <a:solidFill>
                  <a:schemeClr val="tx1"/>
                </a:solidFill>
                <a:latin typeface="Times New Roman" panose="02020603050405020304" pitchFamily="18" charset="0"/>
                <a:ea typeface="Calibri"/>
                <a:cs typeface="Times New Roman" panose="02020603050405020304" pitchFamily="18" charset="0"/>
              </a:rPr>
              <a:t> Admin </a:t>
            </a:r>
            <a:r>
              <a:rPr lang="en-US" sz="1100" dirty="0" err="1">
                <a:solidFill>
                  <a:schemeClr val="tx1"/>
                </a:solidFill>
                <a:latin typeface="Times New Roman" panose="02020603050405020304" pitchFamily="18" charset="0"/>
                <a:ea typeface="Calibri"/>
                <a:cs typeface="Times New Roman" panose="02020603050405020304" pitchFamily="18" charset="0"/>
              </a:rPr>
              <a:t>lưu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trữ</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trên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không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gian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ảo</a:t>
            </a:r>
            <a:r>
              <a:rPr lang="en-US" sz="1100" dirty="0">
                <a:solidFill>
                  <a:schemeClr val="tx1"/>
                </a:solidFill>
                <a:latin typeface="Times New Roman" panose="02020603050405020304" pitchFamily="18" charset="0"/>
                <a:ea typeface="Calibri"/>
                <a:cs typeface="Times New Roman" panose="02020603050405020304" pitchFamily="18" charset="0"/>
              </a:rPr>
              <a:t>.</a:t>
            </a:r>
            <a:endParaRPr sz="1100" dirty="0">
              <a:solidFill>
                <a:schemeClr val="tx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sp>
        <p:nvSpPr>
          <p:cNvPr id="30"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4</a:t>
            </a:r>
            <a:r>
              <a:rPr lang="e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Use Case</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31" name="Google Shape;503;p53"/>
          <p:cNvGrpSpPr/>
          <p:nvPr/>
        </p:nvGrpSpPr>
        <p:grpSpPr>
          <a:xfrm>
            <a:off x="3657600" y="75365"/>
            <a:ext cx="1905000" cy="360830"/>
            <a:chOff x="5195775" y="3083425"/>
            <a:chExt cx="1308600" cy="445030"/>
          </a:xfrm>
        </p:grpSpPr>
        <p:sp>
          <p:nvSpPr>
            <p:cNvPr id="32"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3"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4" name="Rectangle 3"/>
          <p:cNvSpPr/>
          <p:nvPr/>
        </p:nvSpPr>
        <p:spPr>
          <a:xfrm>
            <a:off x="4240041" y="514350"/>
            <a:ext cx="4724400" cy="44958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p:nvPr/>
        </p:nvPicPr>
        <p:blipFill rotWithShape="1">
          <a:blip r:embed="rId3"/>
          <a:srcRect l="2454" t="5983" r="2559"/>
          <a:stretch/>
        </p:blipFill>
        <p:spPr bwMode="auto">
          <a:xfrm>
            <a:off x="4912950" y="1918995"/>
            <a:ext cx="3581400" cy="18624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4728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91" name="Google Shape;491;p53"/>
          <p:cNvSpPr txBox="1"/>
          <p:nvPr/>
        </p:nvSpPr>
        <p:spPr>
          <a:xfrm>
            <a:off x="6116700" y="13203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FFFFFF"/>
                </a:solidFill>
                <a:latin typeface="Muli"/>
                <a:ea typeface="Muli"/>
                <a:cs typeface="Muli"/>
                <a:sym typeface="Muli"/>
              </a:rPr>
              <a:t>50</a:t>
            </a:r>
            <a:endParaRPr sz="3600" dirty="0">
              <a:solidFill>
                <a:srgbClr val="FFFFFF"/>
              </a:solidFill>
              <a:latin typeface="Muli"/>
              <a:ea typeface="Muli"/>
              <a:cs typeface="Muli"/>
              <a:sym typeface="Mul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53"/>
          <p:cNvSpPr/>
          <p:nvPr/>
        </p:nvSpPr>
        <p:spPr>
          <a:xfrm>
            <a:off x="5563900" y="3900551"/>
            <a:ext cx="366600" cy="366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32%</a:t>
            </a:r>
            <a:endParaRPr sz="360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70%</a:t>
            </a:r>
            <a:endParaRPr sz="3600">
              <a:solidFill>
                <a:srgbClr val="FFFFFF"/>
              </a:solidFill>
              <a:latin typeface="Muli"/>
              <a:ea typeface="Muli"/>
              <a:cs typeface="Muli"/>
              <a:sym typeface="Muli"/>
            </a:endParaRPr>
          </a:p>
        </p:txBody>
      </p:sp>
      <p:sp>
        <p:nvSpPr>
          <p:cNvPr id="504" name="Google Shape;504;p53"/>
          <p:cNvSpPr/>
          <p:nvPr/>
        </p:nvSpPr>
        <p:spPr>
          <a:xfrm>
            <a:off x="620486" y="1047750"/>
            <a:ext cx="1894114"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Patient</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Bệnh</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nhân</a:t>
            </a:r>
            <a:endParaRPr b="1" dirty="0">
              <a:solidFill>
                <a:schemeClr val="bg1"/>
              </a:solidFill>
              <a:latin typeface="Times New Roman" panose="02020603050405020304" pitchFamily="18" charset="0"/>
              <a:ea typeface="Muli"/>
              <a:cs typeface="Times New Roman" panose="02020603050405020304" pitchFamily="18" charset="0"/>
              <a:sym typeface="Muli"/>
            </a:endParaRPr>
          </a:p>
        </p:txBody>
      </p:sp>
      <p:sp>
        <p:nvSpPr>
          <p:cNvPr id="509" name="Google Shape;509;p53"/>
          <p:cNvSpPr txBox="1">
            <a:spLocks noGrp="1"/>
          </p:cNvSpPr>
          <p:nvPr>
            <p:ph type="body" idx="1"/>
          </p:nvPr>
        </p:nvSpPr>
        <p:spPr>
          <a:xfrm>
            <a:off x="370475" y="1500800"/>
            <a:ext cx="3515725" cy="537550"/>
          </a:xfrm>
          <a:prstGeom prst="rect">
            <a:avLst/>
          </a:prstGeom>
        </p:spPr>
        <p:txBody>
          <a:bodyPr spcFirstLastPara="1" wrap="square" lIns="91425" tIns="91425" rIns="91425" bIns="91425" anchor="t" anchorCtr="0">
            <a:noAutofit/>
          </a:bodyPr>
          <a:lstStyle/>
          <a:p>
            <a:pPr marL="0" lvl="0" indent="0">
              <a:spcAft>
                <a:spcPts val="1600"/>
              </a:spcAft>
              <a:buNone/>
            </a:pPr>
            <a:r>
              <a:rPr lang="vi-VN" sz="1200" b="1" dirty="0">
                <a:solidFill>
                  <a:srgbClr val="000000"/>
                </a:solidFill>
                <a:latin typeface="+mj-lt"/>
              </a:rPr>
              <a:t>Patient: Là bệnh nhân đến gặp bác sĩ để diều trị bệnh</a:t>
            </a:r>
            <a:endParaRPr sz="1000" b="1" dirty="0">
              <a:solidFill>
                <a:srgbClr val="000000"/>
              </a:solidFill>
            </a:endParaRPr>
          </a:p>
        </p:txBody>
      </p:sp>
      <p:sp>
        <p:nvSpPr>
          <p:cNvPr id="510" name="Google Shape;510;p53"/>
          <p:cNvSpPr txBox="1">
            <a:spLocks noGrp="1"/>
          </p:cNvSpPr>
          <p:nvPr>
            <p:ph type="body" idx="3"/>
          </p:nvPr>
        </p:nvSpPr>
        <p:spPr>
          <a:xfrm>
            <a:off x="228600" y="2064160"/>
            <a:ext cx="3733800" cy="2488790"/>
          </a:xfrm>
          <a:prstGeom prst="rect">
            <a:avLst/>
          </a:prstGeom>
        </p:spPr>
        <p:txBody>
          <a:bodyPr spcFirstLastPara="1" wrap="square" lIns="91425" tIns="91425" rIns="91425" bIns="91425" anchor="t" anchorCtr="0">
            <a:noAutofit/>
          </a:bodyPr>
          <a:lstStyle/>
          <a:p>
            <a:pPr marL="342900" lvl="0" algn="just">
              <a:spcAft>
                <a:spcPts val="1000"/>
              </a:spcAft>
              <a:buFont typeface="Symbol"/>
              <a:buChar char=""/>
            </a:pP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ký</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bệnh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nhân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đến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phòng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khám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cầu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cứu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thông</a:t>
            </a:r>
            <a:r>
              <a:rPr lang="en-US" sz="1100" dirty="0">
                <a:solidFill>
                  <a:schemeClr val="tx1"/>
                </a:solidFill>
                <a:latin typeface="Times New Roman" panose="02020603050405020304" pitchFamily="18" charset="0"/>
                <a:ea typeface="Calibri"/>
                <a:cs typeface="Times New Roman" panose="02020603050405020304" pitchFamily="18" charset="0"/>
              </a:rPr>
              <a:t> tin </a:t>
            </a:r>
            <a:r>
              <a:rPr lang="en-US" sz="1100" dirty="0" err="1">
                <a:solidFill>
                  <a:schemeClr val="tx1"/>
                </a:solidFill>
                <a:latin typeface="Times New Roman" panose="02020603050405020304" pitchFamily="18" charset="0"/>
                <a:ea typeface="Calibri"/>
                <a:cs typeface="Times New Roman" panose="02020603050405020304" pitchFamily="18" charset="0"/>
              </a:rPr>
              <a:t>nhưng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chưa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tài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khoản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cá</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nhân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thì</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họ</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cần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phải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thực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hiện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kí</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tài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khoản</a:t>
            </a:r>
            <a:r>
              <a:rPr lang="en-US" sz="11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nhập</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Bệnh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nhân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sử</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dụng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tài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khoảng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đã</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được</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kí</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để</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đăng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nhập</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vào</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hệ</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thống</a:t>
            </a:r>
            <a:r>
              <a:rPr lang="en-US" sz="11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1100" dirty="0" err="1">
                <a:solidFill>
                  <a:schemeClr val="tx1"/>
                </a:solidFill>
                <a:latin typeface="Times New Roman" panose="02020603050405020304" pitchFamily="18" charset="0"/>
                <a:ea typeface="Calibri"/>
                <a:cs typeface="Times New Roman" panose="02020603050405020304" pitchFamily="18" charset="0"/>
              </a:rPr>
              <a:t>Xem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thông</a:t>
            </a:r>
            <a:r>
              <a:rPr lang="en-US" sz="1100" dirty="0">
                <a:solidFill>
                  <a:schemeClr val="tx1"/>
                </a:solidFill>
                <a:latin typeface="Times New Roman" panose="02020603050405020304" pitchFamily="18" charset="0"/>
                <a:ea typeface="Calibri"/>
                <a:cs typeface="Times New Roman" panose="02020603050405020304" pitchFamily="18" charset="0"/>
              </a:rPr>
              <a:t> tin: </a:t>
            </a:r>
            <a:r>
              <a:rPr lang="en-US" sz="1100" dirty="0" err="1">
                <a:solidFill>
                  <a:schemeClr val="tx1"/>
                </a:solidFill>
                <a:latin typeface="Times New Roman" panose="02020603050405020304" pitchFamily="18" charset="0"/>
                <a:ea typeface="Calibri"/>
                <a:cs typeface="Times New Roman" panose="02020603050405020304" pitchFamily="18" charset="0"/>
              </a:rPr>
              <a:t>Người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dùng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có</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thể</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cứu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thông</a:t>
            </a:r>
            <a:r>
              <a:rPr lang="en-US" sz="1100" dirty="0">
                <a:solidFill>
                  <a:schemeClr val="tx1"/>
                </a:solidFill>
                <a:latin typeface="Times New Roman" panose="02020603050405020304" pitchFamily="18" charset="0"/>
                <a:ea typeface="Calibri"/>
                <a:cs typeface="Times New Roman" panose="02020603050405020304" pitchFamily="18" charset="0"/>
              </a:rPr>
              <a:t> tin </a:t>
            </a:r>
            <a:r>
              <a:rPr lang="en-US" sz="1100" dirty="0" err="1">
                <a:solidFill>
                  <a:schemeClr val="tx1"/>
                </a:solidFill>
                <a:latin typeface="Times New Roman" panose="02020603050405020304" pitchFamily="18" charset="0"/>
                <a:ea typeface="Calibri"/>
                <a:cs typeface="Times New Roman" panose="02020603050405020304" pitchFamily="18" charset="0"/>
              </a:rPr>
              <a:t>cá</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nhân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trên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hệ</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thống</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kiểm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tra</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lịch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chụp</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chiếu</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xem</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lại</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bệnh</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án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lần</a:t>
            </a:r>
            <a:r>
              <a:rPr lang="en-US" sz="1100" dirty="0">
                <a:solidFill>
                  <a:schemeClr val="tx1"/>
                </a:solidFill>
                <a:latin typeface="Times New Roman" panose="02020603050405020304" pitchFamily="18" charset="0"/>
                <a:ea typeface="Calibri"/>
                <a:cs typeface="Times New Roman" panose="02020603050405020304" pitchFamily="18" charset="0"/>
              </a:rPr>
              <a:t> </a:t>
            </a:r>
            <a:r>
              <a:rPr lang="en-US" sz="1100" dirty="0" err="1">
                <a:solidFill>
                  <a:schemeClr val="tx1"/>
                </a:solidFill>
                <a:latin typeface="Times New Roman" panose="02020603050405020304" pitchFamily="18" charset="0"/>
                <a:ea typeface="Calibri"/>
                <a:cs typeface="Times New Roman" panose="02020603050405020304" pitchFamily="18" charset="0"/>
              </a:rPr>
              <a:t>trước</a:t>
            </a:r>
            <a:r>
              <a:rPr lang="en-US" sz="1100" dirty="0" smtClean="0">
                <a:solidFill>
                  <a:schemeClr val="tx1"/>
                </a:solidFill>
                <a:latin typeface="Times New Roman" panose="02020603050405020304" pitchFamily="18" charset="0"/>
                <a:ea typeface="Calibri"/>
                <a:cs typeface="Times New Roman" panose="02020603050405020304" pitchFamily="18" charset="0"/>
              </a:rPr>
              <a:t>,…</a:t>
            </a:r>
            <a:endParaRPr lang="en-US" sz="1100" dirty="0">
              <a:solidFill>
                <a:schemeClr val="tx1"/>
              </a:solidFill>
              <a:latin typeface="Times New Roman" panose="02020603050405020304" pitchFamily="18" charset="0"/>
              <a:ea typeface="Calibri"/>
              <a:cs typeface="Times New Roman" panose="02020603050405020304" pitchFamily="18" charset="0"/>
            </a:endParaRPr>
          </a:p>
        </p:txBody>
      </p:sp>
      <p:sp>
        <p:nvSpPr>
          <p:cNvPr id="30"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4</a:t>
            </a:r>
            <a:r>
              <a:rPr lang="e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Use Case</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31" name="Google Shape;503;p53"/>
          <p:cNvGrpSpPr/>
          <p:nvPr/>
        </p:nvGrpSpPr>
        <p:grpSpPr>
          <a:xfrm>
            <a:off x="3657600" y="75365"/>
            <a:ext cx="1905000" cy="360830"/>
            <a:chOff x="5195775" y="3083425"/>
            <a:chExt cx="1308600" cy="445030"/>
          </a:xfrm>
        </p:grpSpPr>
        <p:sp>
          <p:nvSpPr>
            <p:cNvPr id="32"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3"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4" name="Rectangle 3"/>
          <p:cNvSpPr/>
          <p:nvPr/>
        </p:nvSpPr>
        <p:spPr>
          <a:xfrm>
            <a:off x="4240041" y="514350"/>
            <a:ext cx="4724400" cy="44958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p:nvPr/>
        </p:nvPicPr>
        <p:blipFill rotWithShape="1">
          <a:blip r:embed="rId3"/>
          <a:srcRect l="3008" t="4022" r="1706" b="4273"/>
          <a:stretch/>
        </p:blipFill>
        <p:spPr>
          <a:xfrm>
            <a:off x="4731786" y="1957080"/>
            <a:ext cx="3943725" cy="1794860"/>
          </a:xfrm>
          <a:prstGeom prst="rect">
            <a:avLst/>
          </a:prstGeom>
        </p:spPr>
      </p:pic>
    </p:spTree>
    <p:extLst>
      <p:ext uri="{BB962C8B-B14F-4D97-AF65-F5344CB8AC3E}">
        <p14:creationId xmlns:p14="http://schemas.microsoft.com/office/powerpoint/2010/main" val="3366814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91" name="Google Shape;491;p53"/>
          <p:cNvSpPr txBox="1"/>
          <p:nvPr/>
        </p:nvSpPr>
        <p:spPr>
          <a:xfrm>
            <a:off x="6116700" y="13203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FFFFFF"/>
                </a:solidFill>
                <a:latin typeface="Muli"/>
                <a:ea typeface="Muli"/>
                <a:cs typeface="Muli"/>
                <a:sym typeface="Muli"/>
              </a:rPr>
              <a:t>50</a:t>
            </a:r>
            <a:endParaRPr sz="3600" dirty="0">
              <a:solidFill>
                <a:srgbClr val="FFFFFF"/>
              </a:solidFill>
              <a:latin typeface="Muli"/>
              <a:ea typeface="Muli"/>
              <a:cs typeface="Muli"/>
              <a:sym typeface="Mul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53"/>
          <p:cNvSpPr/>
          <p:nvPr/>
        </p:nvSpPr>
        <p:spPr>
          <a:xfrm>
            <a:off x="5563900" y="3900551"/>
            <a:ext cx="366600" cy="366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32%</a:t>
            </a:r>
            <a:endParaRPr sz="360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70%</a:t>
            </a:r>
            <a:endParaRPr sz="3600">
              <a:solidFill>
                <a:srgbClr val="FFFFFF"/>
              </a:solidFill>
              <a:latin typeface="Muli"/>
              <a:ea typeface="Muli"/>
              <a:cs typeface="Muli"/>
              <a:sym typeface="Muli"/>
            </a:endParaRPr>
          </a:p>
        </p:txBody>
      </p:sp>
      <p:sp>
        <p:nvSpPr>
          <p:cNvPr id="504" name="Google Shape;504;p53"/>
          <p:cNvSpPr/>
          <p:nvPr/>
        </p:nvSpPr>
        <p:spPr>
          <a:xfrm>
            <a:off x="620486" y="1047750"/>
            <a:ext cx="1894114"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Doctor</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Bác</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sĩ</a:t>
            </a:r>
            <a:endParaRPr b="1" dirty="0">
              <a:solidFill>
                <a:schemeClr val="bg1"/>
              </a:solidFill>
              <a:latin typeface="Times New Roman" panose="02020603050405020304" pitchFamily="18" charset="0"/>
              <a:ea typeface="Muli"/>
              <a:cs typeface="Times New Roman" panose="02020603050405020304" pitchFamily="18" charset="0"/>
              <a:sym typeface="Muli"/>
            </a:endParaRPr>
          </a:p>
        </p:txBody>
      </p:sp>
      <p:sp>
        <p:nvSpPr>
          <p:cNvPr id="509" name="Google Shape;509;p53"/>
          <p:cNvSpPr txBox="1">
            <a:spLocks noGrp="1"/>
          </p:cNvSpPr>
          <p:nvPr>
            <p:ph type="body" idx="1"/>
          </p:nvPr>
        </p:nvSpPr>
        <p:spPr>
          <a:xfrm>
            <a:off x="381000" y="1428750"/>
            <a:ext cx="3810000" cy="537550"/>
          </a:xfrm>
          <a:prstGeom prst="rect">
            <a:avLst/>
          </a:prstGeom>
        </p:spPr>
        <p:txBody>
          <a:bodyPr spcFirstLastPara="1" wrap="square" lIns="91425" tIns="91425" rIns="91425" bIns="91425" anchor="t" anchorCtr="0">
            <a:noAutofit/>
          </a:bodyPr>
          <a:lstStyle/>
          <a:p>
            <a:pPr marL="0" lvl="0" indent="0">
              <a:spcAft>
                <a:spcPts val="1600"/>
              </a:spcAft>
              <a:buNone/>
            </a:pPr>
            <a:r>
              <a:rPr lang="vi-VN" sz="1200" b="1" dirty="0">
                <a:solidFill>
                  <a:srgbClr val="000000"/>
                </a:solidFill>
                <a:latin typeface="+mj-lt"/>
              </a:rPr>
              <a:t> Doctor_Technician: Bác sĩ là người tiếp nhận bệnh nhân, có nhiệm vụ khám và chữa trị cho bệnh nhân</a:t>
            </a:r>
            <a:endParaRPr sz="1000" b="1" dirty="0">
              <a:solidFill>
                <a:srgbClr val="000000"/>
              </a:solidFill>
            </a:endParaRPr>
          </a:p>
        </p:txBody>
      </p:sp>
      <p:sp>
        <p:nvSpPr>
          <p:cNvPr id="510" name="Google Shape;510;p53"/>
          <p:cNvSpPr txBox="1">
            <a:spLocks noGrp="1"/>
          </p:cNvSpPr>
          <p:nvPr>
            <p:ph type="body" idx="3"/>
          </p:nvPr>
        </p:nvSpPr>
        <p:spPr>
          <a:xfrm>
            <a:off x="304800" y="1989578"/>
            <a:ext cx="3810000" cy="3020571"/>
          </a:xfrm>
          <a:prstGeom prst="rect">
            <a:avLst/>
          </a:prstGeom>
        </p:spPr>
        <p:txBody>
          <a:bodyPr spcFirstLastPara="1" wrap="square" lIns="91425" tIns="91425" rIns="91425" bIns="91425" anchor="t" anchorCtr="0">
            <a:noAutofit/>
          </a:bodyPr>
          <a:lstStyle/>
          <a:p>
            <a:pPr marL="342900" lvl="0" algn="just">
              <a:spcAft>
                <a:spcPts val="1000"/>
              </a:spcAft>
              <a:buFont typeface="Symbol"/>
              <a:buChar char=""/>
            </a:pPr>
            <a:r>
              <a:rPr lang="en-US" sz="900" dirty="0" err="1">
                <a:solidFill>
                  <a:schemeClr val="tx1"/>
                </a:solidFill>
                <a:latin typeface="Times New Roman" panose="02020603050405020304" pitchFamily="18" charset="0"/>
                <a:ea typeface="Calibri"/>
                <a:cs typeface="Times New Roman" panose="02020603050405020304" pitchFamily="18" charset="0"/>
              </a:rPr>
              <a:t>Đăng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nhập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sử</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dụng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tài</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khoảng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đã</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được</a:t>
            </a:r>
            <a:r>
              <a:rPr lang="en-US" sz="900" dirty="0">
                <a:solidFill>
                  <a:schemeClr val="tx1"/>
                </a:solidFill>
                <a:latin typeface="Times New Roman" panose="02020603050405020304" pitchFamily="18" charset="0"/>
                <a:ea typeface="Calibri"/>
                <a:cs typeface="Times New Roman" panose="02020603050405020304" pitchFamily="18" charset="0"/>
              </a:rPr>
              <a:t> Admin </a:t>
            </a:r>
            <a:r>
              <a:rPr lang="en-US" sz="900" dirty="0" err="1">
                <a:solidFill>
                  <a:schemeClr val="tx1"/>
                </a:solidFill>
                <a:latin typeface="Times New Roman" panose="02020603050405020304" pitchFamily="18" charset="0"/>
                <a:ea typeface="Calibri"/>
                <a:cs typeface="Times New Roman" panose="02020603050405020304" pitchFamily="18" charset="0"/>
              </a:rPr>
              <a:t>cấp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để</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đăng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nhập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hệ</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thống</a:t>
            </a:r>
            <a:r>
              <a:rPr lang="en-US" sz="9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900" dirty="0" err="1">
                <a:solidFill>
                  <a:schemeClr val="tx1"/>
                </a:solidFill>
                <a:latin typeface="Times New Roman" panose="02020603050405020304" pitchFamily="18" charset="0"/>
                <a:ea typeface="Calibri"/>
                <a:cs typeface="Times New Roman" panose="02020603050405020304" pitchFamily="18" charset="0"/>
              </a:rPr>
              <a:t>Tiếp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nhận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hồ</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sơ</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án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Khi</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đăng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ký</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khám</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hồ</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sơ</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sẽ</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được</a:t>
            </a:r>
            <a:r>
              <a:rPr lang="en-US" sz="900" dirty="0">
                <a:solidFill>
                  <a:schemeClr val="tx1"/>
                </a:solidFill>
                <a:latin typeface="Times New Roman" panose="02020603050405020304" pitchFamily="18" charset="0"/>
                <a:ea typeface="Calibri"/>
                <a:cs typeface="Times New Roman" panose="02020603050405020304" pitchFamily="18" charset="0"/>
              </a:rPr>
              <a:t> update qua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sẽ</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tiếp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nhận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để</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điều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trị</a:t>
            </a:r>
            <a:r>
              <a:rPr lang="en-US" sz="9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900" dirty="0" err="1">
                <a:solidFill>
                  <a:schemeClr val="tx1"/>
                </a:solidFill>
                <a:latin typeface="Times New Roman" panose="02020603050405020304" pitchFamily="18" charset="0"/>
                <a:ea typeface="Calibri"/>
                <a:cs typeface="Times New Roman" panose="02020603050405020304" pitchFamily="18" charset="0"/>
              </a:rPr>
              <a:t>Lập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lịch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chụp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chiếu</a:t>
            </a:r>
            <a:r>
              <a:rPr lang="en-US" sz="900" dirty="0">
                <a:solidFill>
                  <a:schemeClr val="tx1"/>
                </a:solidFill>
                <a:latin typeface="Times New Roman" panose="02020603050405020304" pitchFamily="18" charset="0"/>
                <a:ea typeface="Calibri"/>
                <a:cs typeface="Times New Roman" panose="02020603050405020304" pitchFamily="18" charset="0"/>
              </a:rPr>
              <a:t>: Sau </a:t>
            </a:r>
            <a:r>
              <a:rPr lang="en-US" sz="900" dirty="0" err="1">
                <a:solidFill>
                  <a:schemeClr val="tx1"/>
                </a:solidFill>
                <a:latin typeface="Times New Roman" panose="02020603050405020304" pitchFamily="18" charset="0"/>
                <a:ea typeface="Calibri"/>
                <a:cs typeface="Times New Roman" panose="02020603050405020304" pitchFamily="18" charset="0"/>
              </a:rPr>
              <a:t>khi</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khám</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sơ</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bộ</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sẽ</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lên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lịch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đi</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đến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phòng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chụp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chiếu</a:t>
            </a:r>
            <a:r>
              <a:rPr lang="en-US" sz="9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viên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kỹ</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thuật</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Trực</a:t>
            </a:r>
            <a:r>
              <a:rPr lang="en-US" sz="900" dirty="0">
                <a:solidFill>
                  <a:schemeClr val="tx1"/>
                </a:solidFill>
                <a:latin typeface="Times New Roman" panose="02020603050405020304" pitchFamily="18" charset="0"/>
                <a:ea typeface="Calibri"/>
                <a:cs typeface="Times New Roman" panose="02020603050405020304" pitchFamily="18" charset="0"/>
              </a:rPr>
              <a:t> ở </a:t>
            </a:r>
            <a:r>
              <a:rPr lang="en-US" sz="900" dirty="0" err="1">
                <a:solidFill>
                  <a:schemeClr val="tx1"/>
                </a:solidFill>
                <a:latin typeface="Times New Roman" panose="02020603050405020304" pitchFamily="18" charset="0"/>
                <a:ea typeface="Calibri"/>
                <a:cs typeface="Times New Roman" panose="02020603050405020304" pitchFamily="18" charset="0"/>
              </a:rPr>
              <a:t>phòng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chụp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chiếu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Tiếp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nhận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thực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hiện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chụp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chiếu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theo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yêu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cầu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của</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chuyên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khoa</a:t>
            </a:r>
            <a:r>
              <a:rPr lang="en-US" sz="9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900" dirty="0" err="1">
                <a:solidFill>
                  <a:schemeClr val="tx1"/>
                </a:solidFill>
                <a:latin typeface="Times New Roman" panose="02020603050405020304" pitchFamily="18" charset="0"/>
                <a:ea typeface="Calibri"/>
                <a:cs typeface="Times New Roman" panose="02020603050405020304" pitchFamily="18" charset="0"/>
              </a:rPr>
              <a:t>Báo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cáo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chẩn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đoán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dựa</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hình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ảnh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chụp</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để</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phát</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hiện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ra</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nguyên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Từ</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đó</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điền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mẫu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cáo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chuẩn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đoán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đưa</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ra</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hướng</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điều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trị</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cho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r>
              <a:rPr lang="en-US" sz="900" dirty="0" err="1">
                <a:solidFill>
                  <a:schemeClr val="tx1"/>
                </a:solidFill>
                <a:latin typeface="Times New Roman" panose="02020603050405020304" pitchFamily="18" charset="0"/>
                <a:ea typeface="Calibri"/>
                <a:cs typeface="Times New Roman" panose="02020603050405020304" pitchFamily="18" charset="0"/>
              </a:rPr>
              <a:t>Lưu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trữ</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án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vào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hệ</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thống</a:t>
            </a:r>
            <a:r>
              <a:rPr lang="en-US" sz="900" dirty="0">
                <a:solidFill>
                  <a:schemeClr val="tx1"/>
                </a:solidFill>
                <a:latin typeface="Times New Roman" panose="02020603050405020304" pitchFamily="18" charset="0"/>
                <a:ea typeface="Calibri"/>
                <a:cs typeface="Times New Roman" panose="02020603050405020304" pitchFamily="18" charset="0"/>
              </a:rPr>
              <a:t>: Sau </a:t>
            </a:r>
            <a:r>
              <a:rPr lang="en-US" sz="900" dirty="0" err="1">
                <a:solidFill>
                  <a:schemeClr val="tx1"/>
                </a:solidFill>
                <a:latin typeface="Times New Roman" panose="02020603050405020304" pitchFamily="18" charset="0"/>
                <a:ea typeface="Calibri"/>
                <a:cs typeface="Times New Roman" panose="02020603050405020304" pitchFamily="18" charset="0"/>
              </a:rPr>
              <a:t>khi</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bác</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sĩ</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hoàn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thành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mẫu</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báo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cáo</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sẽ</a:t>
            </a:r>
            <a:r>
              <a:rPr lang="en-US" sz="900" dirty="0">
                <a:solidFill>
                  <a:schemeClr val="tx1"/>
                </a:solidFill>
                <a:latin typeface="Times New Roman" panose="02020603050405020304" pitchFamily="18" charset="0"/>
                <a:ea typeface="Calibri"/>
                <a:cs typeface="Times New Roman" panose="02020603050405020304" pitchFamily="18" charset="0"/>
              </a:rPr>
              <a:t> update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án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của</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bệnh</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nhân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lên</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hệ</a:t>
            </a:r>
            <a:r>
              <a:rPr lang="en-US" sz="900" dirty="0">
                <a:solidFill>
                  <a:schemeClr val="tx1"/>
                </a:solidFill>
                <a:latin typeface="Times New Roman" panose="02020603050405020304" pitchFamily="18" charset="0"/>
                <a:ea typeface="Calibri"/>
                <a:cs typeface="Times New Roman" panose="02020603050405020304" pitchFamily="18" charset="0"/>
              </a:rPr>
              <a:t> </a:t>
            </a:r>
            <a:r>
              <a:rPr lang="en-US" sz="900" dirty="0" err="1">
                <a:solidFill>
                  <a:schemeClr val="tx1"/>
                </a:solidFill>
                <a:latin typeface="Times New Roman" panose="02020603050405020304" pitchFamily="18" charset="0"/>
                <a:ea typeface="Calibri"/>
                <a:cs typeface="Times New Roman" panose="02020603050405020304" pitchFamily="18" charset="0"/>
              </a:rPr>
              <a:t>thống</a:t>
            </a:r>
            <a:r>
              <a:rPr lang="en-US" sz="900" dirty="0">
                <a:solidFill>
                  <a:schemeClr val="tx1"/>
                </a:solidFill>
                <a:latin typeface="Times New Roman" panose="02020603050405020304" pitchFamily="18" charset="0"/>
                <a:ea typeface="Calibri"/>
                <a:cs typeface="Times New Roman" panose="02020603050405020304" pitchFamily="18" charset="0"/>
              </a:rPr>
              <a:t>.</a:t>
            </a:r>
          </a:p>
          <a:p>
            <a:pPr marL="342900" lvl="0" algn="just">
              <a:spcAft>
                <a:spcPts val="1000"/>
              </a:spcAft>
              <a:buFont typeface="Symbol"/>
              <a:buChar char=""/>
            </a:pPr>
            <a:endParaRPr lang="en-US" sz="1100" dirty="0">
              <a:solidFill>
                <a:schemeClr val="tx1"/>
              </a:solidFill>
              <a:latin typeface="Times New Roman" panose="02020603050405020304" pitchFamily="18" charset="0"/>
              <a:ea typeface="Calibri"/>
              <a:cs typeface="Times New Roman" panose="02020603050405020304" pitchFamily="18" charset="0"/>
            </a:endParaRPr>
          </a:p>
        </p:txBody>
      </p:sp>
      <p:sp>
        <p:nvSpPr>
          <p:cNvPr id="30"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4</a:t>
            </a:r>
            <a:r>
              <a:rPr lang="en"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Use Case</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31" name="Google Shape;503;p53"/>
          <p:cNvGrpSpPr/>
          <p:nvPr/>
        </p:nvGrpSpPr>
        <p:grpSpPr>
          <a:xfrm>
            <a:off x="3657600" y="75365"/>
            <a:ext cx="1905000" cy="360830"/>
            <a:chOff x="5195775" y="3083425"/>
            <a:chExt cx="1308600" cy="445030"/>
          </a:xfrm>
        </p:grpSpPr>
        <p:sp>
          <p:nvSpPr>
            <p:cNvPr id="32"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3"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4" name="Rectangle 3"/>
          <p:cNvSpPr/>
          <p:nvPr/>
        </p:nvSpPr>
        <p:spPr>
          <a:xfrm>
            <a:off x="4266969" y="514350"/>
            <a:ext cx="4724400" cy="44958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p:nvPicPr>
        <p:blipFill rotWithShape="1">
          <a:blip r:embed="rId3"/>
          <a:srcRect l="1567"/>
          <a:stretch/>
        </p:blipFill>
        <p:spPr bwMode="auto">
          <a:xfrm>
            <a:off x="4610100" y="1047750"/>
            <a:ext cx="4040968" cy="3411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7840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4" y="2499500"/>
            <a:ext cx="5937975" cy="841800"/>
          </a:xfrm>
        </p:spPr>
        <p:txBody>
          <a:bodyPr/>
          <a:lstStyle/>
          <a:p>
            <a:pPr lvl="0"/>
            <a:r>
              <a:rPr lang="en-US" b="1" dirty="0" smtClean="0">
                <a:latin typeface="Times New Roman" panose="02020603050405020304" pitchFamily="18" charset="0"/>
                <a:cs typeface="Times New Roman" panose="02020603050405020304" pitchFamily="18" charset="0"/>
                <a:sym typeface="Arial Black"/>
              </a:rPr>
              <a:t>IV. CÀI ĐẶT WEB</a:t>
            </a:r>
            <a:endParaRPr lang="en-US" b="1" dirty="0">
              <a:latin typeface="Times New Roman" panose="02020603050405020304" pitchFamily="18" charset="0"/>
              <a:cs typeface="Times New Roman" panose="02020603050405020304" pitchFamily="18" charset="0"/>
              <a:sym typeface="Arial Black"/>
            </a:endParaRPr>
          </a:p>
        </p:txBody>
      </p:sp>
    </p:spTree>
    <p:extLst>
      <p:ext uri="{BB962C8B-B14F-4D97-AF65-F5344CB8AC3E}">
        <p14:creationId xmlns:p14="http://schemas.microsoft.com/office/powerpoint/2010/main" val="974629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449" name="Google Shape;449;p52"/>
          <p:cNvGrpSpPr/>
          <p:nvPr/>
        </p:nvGrpSpPr>
        <p:grpSpPr>
          <a:xfrm>
            <a:off x="559249" y="1506420"/>
            <a:ext cx="1548600" cy="2552634"/>
            <a:chOff x="570511" y="1939416"/>
            <a:chExt cx="1548600" cy="2552634"/>
          </a:xfrm>
        </p:grpSpPr>
        <p:sp>
          <p:nvSpPr>
            <p:cNvPr id="450" name="Google Shape;450;p52"/>
            <p:cNvSpPr/>
            <p:nvPr/>
          </p:nvSpPr>
          <p:spPr>
            <a:xfrm>
              <a:off x="6732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1" name="Google Shape;451;p52"/>
            <p:cNvSpPr/>
            <p:nvPr/>
          </p:nvSpPr>
          <p:spPr>
            <a:xfrm>
              <a:off x="682550" y="1939416"/>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3" name="Google Shape;453;p52"/>
            <p:cNvSpPr/>
            <p:nvPr/>
          </p:nvSpPr>
          <p:spPr>
            <a:xfrm>
              <a:off x="701000"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4" name="Google Shape;454;p52"/>
            <p:cNvSpPr txBox="1"/>
            <p:nvPr/>
          </p:nvSpPr>
          <p:spPr>
            <a:xfrm>
              <a:off x="701000" y="3486151"/>
              <a:ext cx="1308600" cy="413024"/>
            </a:xfrm>
            <a:prstGeom prst="rect">
              <a:avLst/>
            </a:prstGeom>
            <a:noFill/>
            <a:ln>
              <a:noFill/>
            </a:ln>
          </p:spPr>
          <p:txBody>
            <a:bodyPr spcFirstLastPara="1" wrap="square" lIns="91425" tIns="91425" rIns="91425" bIns="91425" anchor="t" anchorCtr="0">
              <a:noAutofit/>
            </a:bodyPr>
            <a:lstStyle/>
            <a:p>
              <a:pPr lvl="0" algn="ctr"/>
              <a:r>
                <a:rPr lang="en-US" sz="1600" b="1" dirty="0">
                  <a:solidFill>
                    <a:srgbClr val="FFFFFF"/>
                  </a:solidFill>
                  <a:latin typeface="Times New Roman" panose="02020603050405020304" pitchFamily="18" charset="0"/>
                  <a:ea typeface="Muli"/>
                  <a:cs typeface="Times New Roman" panose="02020603050405020304" pitchFamily="18" charset="0"/>
                  <a:sym typeface="Muli"/>
                </a:rPr>
                <a:t>NUXTJS</a:t>
              </a:r>
              <a:endParaRPr sz="16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455" name="Google Shape;455;p52"/>
            <p:cNvSpPr txBox="1"/>
            <p:nvPr/>
          </p:nvSpPr>
          <p:spPr>
            <a:xfrm>
              <a:off x="570511" y="3943350"/>
              <a:ext cx="1548600" cy="548700"/>
            </a:xfrm>
            <a:prstGeom prst="rect">
              <a:avLst/>
            </a:prstGeom>
            <a:noFill/>
            <a:ln>
              <a:noFill/>
            </a:ln>
          </p:spPr>
          <p:txBody>
            <a:bodyPr spcFirstLastPara="1" wrap="square" lIns="91425" tIns="91425" rIns="91425" bIns="91425" anchor="t" anchorCtr="0">
              <a:noAutofit/>
            </a:bodyPr>
            <a:lstStyle/>
            <a:p>
              <a:pPr lvl="0" algn="ctr"/>
              <a:r>
                <a:rPr lang="vi-VN" sz="1100" dirty="0">
                  <a:solidFill>
                    <a:srgbClr val="999999"/>
                  </a:solidFill>
                  <a:latin typeface="Muli"/>
                  <a:ea typeface="Muli"/>
                  <a:cs typeface="Muli"/>
                  <a:sym typeface="Muli"/>
                </a:rPr>
                <a:t> </a:t>
              </a:r>
              <a:r>
                <a:rPr lang="vi-VN" sz="1100" dirty="0" smtClean="0">
                  <a:solidFill>
                    <a:schemeClr val="tx1"/>
                  </a:solidFill>
                  <a:latin typeface="+mj-lt"/>
                  <a:ea typeface="Muli"/>
                  <a:cs typeface="Muli"/>
                  <a:sym typeface="Muli"/>
                </a:rPr>
                <a:t>Source </a:t>
              </a:r>
              <a:r>
                <a:rPr lang="vi-VN" sz="1100" dirty="0">
                  <a:solidFill>
                    <a:schemeClr val="tx1"/>
                  </a:solidFill>
                  <a:latin typeface="+mj-lt"/>
                  <a:ea typeface="Muli"/>
                  <a:cs typeface="Muli"/>
                  <a:sym typeface="Muli"/>
                </a:rPr>
                <a:t>code được sử dụng NUXTJS để built lên khung cơ bản</a:t>
              </a:r>
              <a:r>
                <a:rPr lang="en" sz="1100" dirty="0" smtClean="0">
                  <a:solidFill>
                    <a:schemeClr val="tx1"/>
                  </a:solidFill>
                  <a:latin typeface="+mj-lt"/>
                  <a:ea typeface="Muli"/>
                  <a:cs typeface="Muli"/>
                  <a:sym typeface="Muli"/>
                </a:rPr>
                <a:t>.</a:t>
              </a:r>
              <a:endParaRPr sz="1050" dirty="0">
                <a:solidFill>
                  <a:schemeClr val="tx1"/>
                </a:solidFill>
                <a:latin typeface="+mj-lt"/>
                <a:ea typeface="Muli"/>
                <a:cs typeface="Muli"/>
                <a:sym typeface="Muli"/>
              </a:endParaRPr>
            </a:p>
          </p:txBody>
        </p:sp>
      </p:grpSp>
      <p:grpSp>
        <p:nvGrpSpPr>
          <p:cNvPr id="456" name="Google Shape;456;p52"/>
          <p:cNvGrpSpPr/>
          <p:nvPr/>
        </p:nvGrpSpPr>
        <p:grpSpPr>
          <a:xfrm>
            <a:off x="2578919" y="1523454"/>
            <a:ext cx="1406425" cy="2552634"/>
            <a:chOff x="2247725" y="1939416"/>
            <a:chExt cx="1406425" cy="2552634"/>
          </a:xfrm>
        </p:grpSpPr>
        <p:sp>
          <p:nvSpPr>
            <p:cNvPr id="457" name="Google Shape;457;p52"/>
            <p:cNvSpPr/>
            <p:nvPr/>
          </p:nvSpPr>
          <p:spPr>
            <a:xfrm>
              <a:off x="23335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8" name="Google Shape;458;p52"/>
            <p:cNvSpPr/>
            <p:nvPr/>
          </p:nvSpPr>
          <p:spPr>
            <a:xfrm>
              <a:off x="2342844"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0" name="Google Shape;460;p52"/>
            <p:cNvSpPr/>
            <p:nvPr/>
          </p:nvSpPr>
          <p:spPr>
            <a:xfrm>
              <a:off x="2355320" y="3562955"/>
              <a:ext cx="1292849" cy="502414"/>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1" name="Google Shape;461;p52"/>
            <p:cNvSpPr txBox="1"/>
            <p:nvPr/>
          </p:nvSpPr>
          <p:spPr>
            <a:xfrm>
              <a:off x="2361300" y="3486151"/>
              <a:ext cx="1292850" cy="589937"/>
            </a:xfrm>
            <a:prstGeom prst="rect">
              <a:avLst/>
            </a:prstGeom>
            <a:noFill/>
            <a:ln>
              <a:noFill/>
            </a:ln>
          </p:spPr>
          <p:txBody>
            <a:bodyPr spcFirstLastPara="1" wrap="square" lIns="91425" tIns="91425" rIns="91425" bIns="91425" anchor="t" anchorCtr="0">
              <a:noAutofit/>
            </a:bodyPr>
            <a:lstStyle/>
            <a:p>
              <a:pPr lvl="0" algn="ctr"/>
              <a:r>
                <a:rPr lang="en-US" sz="1050" b="1" dirty="0">
                  <a:solidFill>
                    <a:srgbClr val="FFFFFF"/>
                  </a:solidFill>
                  <a:latin typeface="Times New Roman" panose="02020603050405020304" pitchFamily="18" charset="0"/>
                  <a:ea typeface="Muli"/>
                  <a:cs typeface="Times New Roman" panose="02020603050405020304" pitchFamily="18" charset="0"/>
                  <a:sym typeface="Muli"/>
                </a:rPr>
                <a:t>HTML5 + CSS3 + </a:t>
              </a:r>
              <a:r>
                <a:rPr lang="en-US" sz="1050" b="1" dirty="0" smtClean="0">
                  <a:solidFill>
                    <a:srgbClr val="FFFFFF"/>
                  </a:solidFill>
                  <a:latin typeface="Times New Roman" panose="02020603050405020304" pitchFamily="18" charset="0"/>
                  <a:ea typeface="Muli"/>
                  <a:cs typeface="Times New Roman" panose="02020603050405020304" pitchFamily="18" charset="0"/>
                  <a:sym typeface="Muli"/>
                </a:rPr>
                <a:t>JAVASCRIPT JS6</a:t>
              </a:r>
              <a:endParaRPr sz="105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462" name="Google Shape;462;p52"/>
            <p:cNvSpPr txBox="1"/>
            <p:nvPr/>
          </p:nvSpPr>
          <p:spPr>
            <a:xfrm>
              <a:off x="2247725" y="4217700"/>
              <a:ext cx="1400444" cy="2743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tx1"/>
                  </a:solidFill>
                  <a:latin typeface="Times New Roman" panose="02020603050405020304" pitchFamily="18" charset="0"/>
                  <a:ea typeface="Muli"/>
                  <a:cs typeface="Times New Roman" panose="02020603050405020304" pitchFamily="18" charset="0"/>
                  <a:sym typeface="Muli"/>
                </a:rPr>
                <a:t>Ngôn ngữ Code</a:t>
              </a:r>
              <a:r>
                <a:rPr lang="en" sz="1000" dirty="0" smtClean="0">
                  <a:solidFill>
                    <a:srgbClr val="999999"/>
                  </a:solidFill>
                  <a:latin typeface="Muli"/>
                  <a:ea typeface="Muli"/>
                  <a:cs typeface="Muli"/>
                  <a:sym typeface="Muli"/>
                </a:rPr>
                <a:t>.</a:t>
              </a:r>
              <a:endParaRPr sz="900" dirty="0">
                <a:latin typeface="Muli"/>
                <a:ea typeface="Muli"/>
                <a:cs typeface="Muli"/>
                <a:sym typeface="Muli"/>
              </a:endParaRPr>
            </a:p>
          </p:txBody>
        </p:sp>
      </p:grpSp>
      <p:grpSp>
        <p:nvGrpSpPr>
          <p:cNvPr id="463" name="Google Shape;463;p52"/>
          <p:cNvGrpSpPr/>
          <p:nvPr/>
        </p:nvGrpSpPr>
        <p:grpSpPr>
          <a:xfrm>
            <a:off x="4475173" y="1523463"/>
            <a:ext cx="1548600" cy="2685372"/>
            <a:chOff x="3868800" y="1939416"/>
            <a:chExt cx="1548600" cy="2685372"/>
          </a:xfrm>
        </p:grpSpPr>
        <p:sp>
          <p:nvSpPr>
            <p:cNvPr id="464" name="Google Shape;464;p52"/>
            <p:cNvSpPr/>
            <p:nvPr/>
          </p:nvSpPr>
          <p:spPr>
            <a:xfrm>
              <a:off x="39938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65" name="Google Shape;465;p52"/>
            <p:cNvSpPr/>
            <p:nvPr/>
          </p:nvSpPr>
          <p:spPr>
            <a:xfrm>
              <a:off x="4003138"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7" name="Google Shape;467;p52"/>
            <p:cNvSpPr/>
            <p:nvPr/>
          </p:nvSpPr>
          <p:spPr>
            <a:xfrm>
              <a:off x="4010724"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8" name="Google Shape;468;p52"/>
            <p:cNvSpPr txBox="1"/>
            <p:nvPr/>
          </p:nvSpPr>
          <p:spPr>
            <a:xfrm>
              <a:off x="4021575" y="3409950"/>
              <a:ext cx="1308600" cy="533401"/>
            </a:xfrm>
            <a:prstGeom prst="rect">
              <a:avLst/>
            </a:prstGeom>
            <a:noFill/>
            <a:ln>
              <a:noFill/>
            </a:ln>
          </p:spPr>
          <p:txBody>
            <a:bodyPr spcFirstLastPara="1" wrap="square" lIns="91425" tIns="91425" rIns="91425" bIns="91425" anchor="t" anchorCtr="0">
              <a:noAutofit/>
            </a:bodyPr>
            <a:lstStyle/>
            <a:p>
              <a:pPr lvl="0" algn="ctr"/>
              <a:r>
                <a:rPr lang="en-US" sz="1050" b="1" dirty="0">
                  <a:solidFill>
                    <a:srgbClr val="FFFFFF"/>
                  </a:solidFill>
                  <a:latin typeface="Times New Roman" panose="02020603050405020304" pitchFamily="18" charset="0"/>
                  <a:ea typeface="Muli"/>
                  <a:cs typeface="Times New Roman" panose="02020603050405020304" pitchFamily="18" charset="0"/>
                  <a:sym typeface="Muli"/>
                </a:rPr>
                <a:t>SCSS +</a:t>
              </a:r>
              <a:r>
                <a:rPr lang="en-US" sz="1050" b="1" dirty="0" smtClean="0">
                  <a:solidFill>
                    <a:srgbClr val="FFFFFF"/>
                  </a:solidFill>
                  <a:latin typeface="Times New Roman" panose="02020603050405020304" pitchFamily="18" charset="0"/>
                  <a:ea typeface="Muli"/>
                  <a:cs typeface="Times New Roman" panose="02020603050405020304" pitchFamily="18" charset="0"/>
                  <a:sym typeface="Muli"/>
                </a:rPr>
                <a:t> </a:t>
              </a:r>
              <a:r>
                <a:rPr lang="en-US" sz="1050" b="1" dirty="0" err="1">
                  <a:solidFill>
                    <a:srgbClr val="FFFFFF"/>
                  </a:solidFill>
                  <a:latin typeface="Times New Roman" panose="02020603050405020304" pitchFamily="18" charset="0"/>
                  <a:ea typeface="Muli"/>
                  <a:cs typeface="Times New Roman" panose="02020603050405020304" pitchFamily="18" charset="0"/>
                  <a:sym typeface="Muli"/>
                </a:rPr>
                <a:t>Tailwindcss</a:t>
              </a:r>
              <a:r>
                <a:rPr lang="en-US" sz="1050" b="1" dirty="0">
                  <a:solidFill>
                    <a:srgbClr val="FFFFFF"/>
                  </a:solidFill>
                  <a:latin typeface="Times New Roman" panose="02020603050405020304" pitchFamily="18" charset="0"/>
                  <a:ea typeface="Muli"/>
                  <a:cs typeface="Times New Roman" panose="02020603050405020304" pitchFamily="18" charset="0"/>
                  <a:sym typeface="Muli"/>
                </a:rPr>
                <a:t>.</a:t>
              </a:r>
              <a:endParaRPr sz="105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469" name="Google Shape;469;p52"/>
            <p:cNvSpPr txBox="1"/>
            <p:nvPr/>
          </p:nvSpPr>
          <p:spPr>
            <a:xfrm>
              <a:off x="3868800" y="4076088"/>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tx1"/>
                  </a:solidFill>
                  <a:latin typeface="Times New Roman" panose="02020603050405020304" pitchFamily="18" charset="0"/>
                  <a:ea typeface="Muli"/>
                  <a:cs typeface="Times New Roman" panose="02020603050405020304" pitchFamily="18" charset="0"/>
                  <a:sym typeface="Muli"/>
                </a:rPr>
                <a:t>CCS.</a:t>
              </a:r>
              <a:endParaRPr sz="900" dirty="0">
                <a:solidFill>
                  <a:schemeClr val="tx1"/>
                </a:solidFill>
                <a:latin typeface="Times New Roman" panose="02020603050405020304" pitchFamily="18" charset="0"/>
                <a:ea typeface="Muli"/>
                <a:cs typeface="Times New Roman" panose="02020603050405020304" pitchFamily="18" charset="0"/>
                <a:sym typeface="Muli"/>
              </a:endParaRPr>
            </a:p>
          </p:txBody>
        </p:sp>
      </p:grpSp>
      <p:grpSp>
        <p:nvGrpSpPr>
          <p:cNvPr id="470" name="Google Shape;470;p52"/>
          <p:cNvGrpSpPr/>
          <p:nvPr/>
        </p:nvGrpSpPr>
        <p:grpSpPr>
          <a:xfrm>
            <a:off x="6569136" y="1530186"/>
            <a:ext cx="1548600" cy="2685372"/>
            <a:chOff x="6676700" y="1939416"/>
            <a:chExt cx="1548600" cy="2685372"/>
          </a:xfrm>
        </p:grpSpPr>
        <p:sp>
          <p:nvSpPr>
            <p:cNvPr id="471"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72"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4" name="Google Shape;474;p52"/>
            <p:cNvSpPr/>
            <p:nvPr/>
          </p:nvSpPr>
          <p:spPr>
            <a:xfrm>
              <a:off x="6808586"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5" name="Google Shape;475;p52"/>
            <p:cNvSpPr txBox="1"/>
            <p:nvPr/>
          </p:nvSpPr>
          <p:spPr>
            <a:xfrm>
              <a:off x="6824875" y="3532575"/>
              <a:ext cx="1261500" cy="366600"/>
            </a:xfrm>
            <a:prstGeom prst="rect">
              <a:avLst/>
            </a:prstGeom>
            <a:noFill/>
            <a:ln>
              <a:noFill/>
            </a:ln>
          </p:spPr>
          <p:txBody>
            <a:bodyPr spcFirstLastPara="1" wrap="square" lIns="91425" tIns="91425" rIns="91425" bIns="91425" anchor="t" anchorCtr="0">
              <a:noAutofit/>
            </a:bodyPr>
            <a:lstStyle/>
            <a:p>
              <a:pPr lvl="0" algn="ctr"/>
              <a:r>
                <a:rPr lang="en-US" sz="1200" b="1" dirty="0" err="1">
                  <a:solidFill>
                    <a:srgbClr val="FFFFFF"/>
                  </a:solidFill>
                  <a:latin typeface="Times New Roman" panose="02020603050405020304" pitchFamily="18" charset="0"/>
                  <a:ea typeface="Muli"/>
                  <a:cs typeface="Times New Roman" panose="02020603050405020304" pitchFamily="18" charset="0"/>
                  <a:sym typeface="Muli"/>
                </a:rPr>
                <a:t>Vuex</a:t>
              </a:r>
              <a:r>
                <a:rPr lang="en-US" sz="1200" b="1" dirty="0">
                  <a:solidFill>
                    <a:srgbClr val="FFFFFF"/>
                  </a:solidFill>
                  <a:latin typeface="Times New Roman" panose="02020603050405020304" pitchFamily="18" charset="0"/>
                  <a:ea typeface="Muli"/>
                  <a:cs typeface="Times New Roman" panose="02020603050405020304" pitchFamily="18" charset="0"/>
                  <a:sym typeface="Muli"/>
                </a:rPr>
                <a:t> + </a:t>
              </a:r>
              <a:r>
                <a:rPr lang="en-US" sz="1200" b="1" dirty="0" err="1">
                  <a:solidFill>
                    <a:srgbClr val="FFFFFF"/>
                  </a:solidFill>
                  <a:latin typeface="Times New Roman" panose="02020603050405020304" pitchFamily="18" charset="0"/>
                  <a:ea typeface="Muli"/>
                  <a:cs typeface="Times New Roman" panose="02020603050405020304" pitchFamily="18" charset="0"/>
                  <a:sym typeface="Muli"/>
                </a:rPr>
                <a:t>axios</a:t>
              </a:r>
              <a:r>
                <a:rPr lang="en-US" sz="1200" b="1" dirty="0">
                  <a:solidFill>
                    <a:srgbClr val="FFFFFF"/>
                  </a:solidFill>
                  <a:latin typeface="Times New Roman" panose="02020603050405020304" pitchFamily="18" charset="0"/>
                  <a:ea typeface="Muli"/>
                  <a:cs typeface="Times New Roman" panose="02020603050405020304" pitchFamily="18" charset="0"/>
                  <a:sym typeface="Muli"/>
                </a:rPr>
                <a:t>.</a:t>
              </a:r>
              <a:endParaRPr sz="12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476" name="Google Shape;476;p52"/>
            <p:cNvSpPr txBox="1"/>
            <p:nvPr/>
          </p:nvSpPr>
          <p:spPr>
            <a:xfrm>
              <a:off x="6676700" y="4076088"/>
              <a:ext cx="1548600" cy="548700"/>
            </a:xfrm>
            <a:prstGeom prst="rect">
              <a:avLst/>
            </a:prstGeom>
            <a:noFill/>
            <a:ln>
              <a:noFill/>
            </a:ln>
          </p:spPr>
          <p:txBody>
            <a:bodyPr spcFirstLastPara="1" wrap="square" lIns="91425" tIns="91425" rIns="91425" bIns="91425" anchor="t" anchorCtr="0">
              <a:noAutofit/>
            </a:bodyPr>
            <a:lstStyle/>
            <a:p>
              <a:pPr lvl="0" algn="ctr"/>
              <a:r>
                <a:rPr lang="en-US" sz="1000" dirty="0" err="1">
                  <a:solidFill>
                    <a:schemeClr val="tx1"/>
                  </a:solidFill>
                  <a:latin typeface="Muli"/>
                  <a:ea typeface="Muli"/>
                  <a:cs typeface="Muli"/>
                  <a:sym typeface="Muli"/>
                </a:rPr>
                <a:t>Vuejs</a:t>
              </a:r>
              <a:r>
                <a:rPr lang="en" sz="1000" dirty="0" smtClean="0">
                  <a:solidFill>
                    <a:srgbClr val="999999"/>
                  </a:solidFill>
                  <a:latin typeface="Muli"/>
                  <a:ea typeface="Muli"/>
                  <a:cs typeface="Muli"/>
                  <a:sym typeface="Muli"/>
                </a:rPr>
                <a:t>.</a:t>
              </a:r>
              <a:endParaRPr sz="900" dirty="0">
                <a:latin typeface="Muli"/>
                <a:ea typeface="Muli"/>
                <a:cs typeface="Muli"/>
                <a:sym typeface="Muli"/>
              </a:endParaRPr>
            </a:p>
          </p:txBody>
        </p:sp>
      </p:grpSp>
      <p:grpSp>
        <p:nvGrpSpPr>
          <p:cNvPr id="477" name="Google Shape;477;p52"/>
          <p:cNvGrpSpPr/>
          <p:nvPr/>
        </p:nvGrpSpPr>
        <p:grpSpPr>
          <a:xfrm rot="5400000">
            <a:off x="8641234" y="411193"/>
            <a:ext cx="278152" cy="345818"/>
            <a:chOff x="0" y="46600"/>
            <a:chExt cx="3121800" cy="5004600"/>
          </a:xfrm>
        </p:grpSpPr>
        <p:sp>
          <p:nvSpPr>
            <p:cNvPr id="478" name="Google Shape;478;p5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5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4" name="Google Shape;299;p43"/>
          <p:cNvSpPr txBox="1">
            <a:spLocks noGrp="1"/>
          </p:cNvSpPr>
          <p:nvPr>
            <p:ph type="title"/>
          </p:nvPr>
        </p:nvSpPr>
        <p:spPr>
          <a:xfrm>
            <a:off x="406765" y="416573"/>
            <a:ext cx="8460000" cy="572700"/>
          </a:xfrm>
          <a:prstGeom prst="rect">
            <a:avLst/>
          </a:prstGeom>
        </p:spPr>
        <p:txBody>
          <a:bodyPr spcFirstLastPara="1" wrap="square" lIns="91425" tIns="91425" rIns="91425" bIns="91425" anchor="t" anchorCtr="0">
            <a:noAutofit/>
          </a:bodyPr>
          <a:lstStyle/>
          <a:p>
            <a:pPr lvl="0"/>
            <a:r>
              <a:rPr lang="en" b="1" dirty="0">
                <a:latin typeface="Times New Roman" panose="02020603050405020304" pitchFamily="18" charset="0"/>
                <a:cs typeface="Times New Roman" panose="02020603050405020304" pitchFamily="18" charset="0"/>
              </a:rPr>
              <a:t>1</a:t>
            </a:r>
            <a:r>
              <a:rPr lang="en"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cụ</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thiết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kế</a:t>
            </a:r>
            <a:r>
              <a:rPr lang="en-US" b="1" dirty="0" smtClean="0">
                <a:latin typeface="Times New Roman" panose="02020603050405020304" pitchFamily="18" charset="0"/>
                <a:cs typeface="Times New Roman" panose="02020603050405020304" pitchFamily="18" charset="0"/>
              </a:rPr>
              <a:t> web</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36" name="Google Shape;503;p53"/>
          <p:cNvGrpSpPr/>
          <p:nvPr/>
        </p:nvGrpSpPr>
        <p:grpSpPr>
          <a:xfrm>
            <a:off x="3657600" y="75365"/>
            <a:ext cx="1905000" cy="360830"/>
            <a:chOff x="5195775" y="3083425"/>
            <a:chExt cx="1308600" cy="445030"/>
          </a:xfrm>
        </p:grpSpPr>
        <p:sp>
          <p:nvSpPr>
            <p:cNvPr id="37"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38"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07" y="1971192"/>
            <a:ext cx="976770" cy="36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728" y="1982754"/>
            <a:ext cx="865188"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807"/>
          <a:stretch/>
        </p:blipFill>
        <p:spPr bwMode="auto">
          <a:xfrm>
            <a:off x="4758063" y="1968502"/>
            <a:ext cx="949499" cy="32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615" y="1913091"/>
            <a:ext cx="860346" cy="448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7549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7448" y="-19049"/>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smtClean="0">
                <a:solidFill>
                  <a:schemeClr val="bg1"/>
                </a:solidFill>
                <a:latin typeface="Times New Roman" panose="02020603050405020304" pitchFamily="18" charset="0"/>
                <a:cs typeface="Times New Roman" panose="02020603050405020304" pitchFamily="18" charset="0"/>
              </a:rPr>
              <a:t>2. Giao diện tiếp nhận bệnh nhân.</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pic>
        <p:nvPicPr>
          <p:cNvPr id="13" name="Picture 12"/>
          <p:cNvPicPr/>
          <p:nvPr/>
        </p:nvPicPr>
        <p:blipFill>
          <a:blip r:embed="rId4"/>
          <a:stretch>
            <a:fillRect/>
          </a:stretch>
        </p:blipFill>
        <p:spPr>
          <a:xfrm>
            <a:off x="273070" y="1123950"/>
            <a:ext cx="6075680" cy="3672840"/>
          </a:xfrm>
          <a:prstGeom prst="rect">
            <a:avLst/>
          </a:prstGeom>
        </p:spPr>
      </p:pic>
      <p:sp>
        <p:nvSpPr>
          <p:cNvPr id="14" name="Google Shape;510;p53"/>
          <p:cNvSpPr txBox="1">
            <a:spLocks noGrp="1"/>
          </p:cNvSpPr>
          <p:nvPr>
            <p:ph type="body" idx="3"/>
          </p:nvPr>
        </p:nvSpPr>
        <p:spPr>
          <a:xfrm>
            <a:off x="6400800" y="1123950"/>
            <a:ext cx="2590800" cy="3352800"/>
          </a:xfrm>
          <a:prstGeom prst="rect">
            <a:avLst/>
          </a:prstGeom>
        </p:spPr>
        <p:txBody>
          <a:bodyPr spcFirstLastPara="1" wrap="square" lIns="91425" tIns="91425" rIns="91425" bIns="91425" anchor="t" anchorCtr="0">
            <a:noAutofit/>
          </a:bodyPr>
          <a:lstStyle/>
          <a:p>
            <a:pPr marL="114300" lvl="0" indent="0" algn="just">
              <a:buNone/>
            </a:pPr>
            <a:r>
              <a:rPr lang="en-US" sz="1200" dirty="0" err="1">
                <a:solidFill>
                  <a:schemeClr val="bg1"/>
                </a:solidFill>
                <a:latin typeface="Times New Roman" panose="02020603050405020304" pitchFamily="18" charset="0"/>
                <a:cs typeface="Times New Roman" panose="02020603050405020304" pitchFamily="18" charset="0"/>
              </a:rPr>
              <a:t>Đường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dẫn</a:t>
            </a:r>
            <a:r>
              <a:rPr lang="en-US" sz="1200" dirty="0">
                <a:solidFill>
                  <a:schemeClr val="bg1"/>
                </a:solidFill>
                <a:latin typeface="Times New Roman" panose="02020603050405020304" pitchFamily="18" charset="0"/>
                <a:cs typeface="Times New Roman" panose="02020603050405020304" pitchFamily="18" charset="0"/>
              </a:rPr>
              <a:t> (/form/</a:t>
            </a:r>
            <a:r>
              <a:rPr lang="en-US" sz="1200" dirty="0" err="1">
                <a:solidFill>
                  <a:schemeClr val="bg1"/>
                </a:solidFill>
                <a:latin typeface="Times New Roman" panose="02020603050405020304" pitchFamily="18" charset="0"/>
                <a:cs typeface="Times New Roman" panose="02020603050405020304" pitchFamily="18" charset="0"/>
              </a:rPr>
              <a:t>tiep-nhan</a:t>
            </a:r>
            <a:r>
              <a:rPr lang="en-US" sz="1200" dirty="0">
                <a:solidFill>
                  <a:schemeClr val="bg1"/>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1200" dirty="0" err="1">
                <a:solidFill>
                  <a:schemeClr val="bg1"/>
                </a:solidFill>
                <a:latin typeface="Times New Roman" panose="02020603050405020304" pitchFamily="18" charset="0"/>
                <a:cs typeface="Times New Roman" panose="02020603050405020304" pitchFamily="18" charset="0"/>
              </a:rPr>
              <a:t>Khi</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bộ</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phận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tiếp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nhận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nhập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mã</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bảo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hiểm</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của</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vào</a:t>
            </a:r>
            <a:r>
              <a:rPr lang="en-US" sz="1200" dirty="0">
                <a:solidFill>
                  <a:schemeClr val="bg1"/>
                </a:solidFill>
                <a:latin typeface="Times New Roman" panose="02020603050405020304" pitchFamily="18" charset="0"/>
                <a:cs typeface="Times New Roman" panose="02020603050405020304" pitchFamily="18" charset="0"/>
              </a:rPr>
              <a:t> ô </a:t>
            </a:r>
            <a:r>
              <a:rPr lang="en-US" sz="1200" dirty="0" err="1">
                <a:solidFill>
                  <a:schemeClr val="bg1"/>
                </a:solidFill>
                <a:latin typeface="Times New Roman" panose="02020603050405020304" pitchFamily="18" charset="0"/>
                <a:cs typeface="Times New Roman" panose="02020603050405020304" pitchFamily="18" charset="0"/>
              </a:rPr>
              <a:t>tìm</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kiếm</a:t>
            </a:r>
            <a:r>
              <a:rPr lang="en-US" sz="1200" dirty="0">
                <a:solidFill>
                  <a:schemeClr val="bg1"/>
                </a:solidFill>
                <a:latin typeface="Times New Roman" panose="02020603050405020304" pitchFamily="18" charset="0"/>
                <a:cs typeface="Times New Roman" panose="02020603050405020304" pitchFamily="18" charset="0"/>
              </a:rPr>
              <a:t>:</a:t>
            </a:r>
          </a:p>
          <a:p>
            <a:pPr lvl="0" algn="just">
              <a:buFont typeface="Wingdings" panose="05000000000000000000" pitchFamily="2" charset="2"/>
              <a:buChar char="§"/>
            </a:pPr>
            <a:r>
              <a:rPr lang="en-US" sz="1200" dirty="0" err="1">
                <a:solidFill>
                  <a:schemeClr val="bg1"/>
                </a:solidFill>
                <a:latin typeface="Times New Roman" panose="02020603050405020304" pitchFamily="18" charset="0"/>
                <a:cs typeface="Times New Roman" panose="02020603050405020304" pitchFamily="18" charset="0"/>
              </a:rPr>
              <a:t>Nếu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đã</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từng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đến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viện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khám</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thì</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trên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hệ</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thống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dữ</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liệu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của</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sẽ</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được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đổ</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ra.</a:t>
            </a:r>
            <a:r>
              <a:rPr lang="en-US" sz="1200" dirty="0">
                <a:solidFill>
                  <a:schemeClr val="bg1"/>
                </a:solidFill>
                <a:latin typeface="Times New Roman" panose="02020603050405020304" pitchFamily="18" charset="0"/>
                <a:cs typeface="Times New Roman" panose="02020603050405020304" pitchFamily="18" charset="0"/>
              </a:rPr>
              <a:t> </a:t>
            </a:r>
          </a:p>
          <a:p>
            <a:pPr lvl="0" algn="just">
              <a:buFont typeface="Wingdings" panose="05000000000000000000" pitchFamily="2" charset="2"/>
              <a:buChar char="§"/>
            </a:pPr>
            <a:r>
              <a:rPr lang="en-US" sz="1200" dirty="0" err="1">
                <a:solidFill>
                  <a:schemeClr val="bg1"/>
                </a:solidFill>
                <a:latin typeface="Times New Roman" panose="02020603050405020304" pitchFamily="18" charset="0"/>
                <a:cs typeface="Times New Roman" panose="02020603050405020304" pitchFamily="18" charset="0"/>
              </a:rPr>
              <a:t>Ngược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lại</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nếu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không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có</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trong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hệ</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thống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bộ</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phận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tiếp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nhận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sẽ</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tiến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hành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tạo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tài</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khoản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a:t>
            </a:r>
          </a:p>
          <a:p>
            <a:pPr marL="114300" indent="0" algn="just">
              <a:buNone/>
            </a:pPr>
            <a:r>
              <a:rPr lang="en-US" sz="1200" dirty="0">
                <a:solidFill>
                  <a:schemeClr val="bg1"/>
                </a:solidFill>
                <a:latin typeface="Times New Roman" panose="02020603050405020304" pitchFamily="18" charset="0"/>
                <a:cs typeface="Times New Roman" panose="02020603050405020304" pitchFamily="18" charset="0"/>
              </a:rPr>
              <a:t>Sau </a:t>
            </a:r>
            <a:r>
              <a:rPr lang="en-US" sz="1200" dirty="0" err="1">
                <a:solidFill>
                  <a:schemeClr val="bg1"/>
                </a:solidFill>
                <a:latin typeface="Times New Roman" panose="02020603050405020304" pitchFamily="18" charset="0"/>
                <a:cs typeface="Times New Roman" panose="02020603050405020304" pitchFamily="18" charset="0"/>
              </a:rPr>
              <a:t>đó</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sẽ</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tiến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hành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chỉ</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định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đến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phòng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khám</a:t>
            </a:r>
            <a:r>
              <a:rPr lang="en-US" sz="1200" dirty="0">
                <a:solidFill>
                  <a:schemeClr val="bg1"/>
                </a:solidFill>
                <a:latin typeface="Times New Roman" panose="02020603050405020304" pitchFamily="18" charset="0"/>
                <a:cs typeface="Times New Roman" panose="02020603050405020304" pitchFamily="18" charset="0"/>
              </a:rPr>
              <a:t>.</a:t>
            </a:r>
          </a:p>
          <a:p>
            <a:pPr marL="0" lvl="0" indent="0" algn="just" rtl="0">
              <a:lnSpc>
                <a:spcPct val="100000"/>
              </a:lnSpc>
              <a:spcBef>
                <a:spcPts val="1100"/>
              </a:spcBef>
              <a:spcAft>
                <a:spcPts val="1100"/>
              </a:spcAft>
              <a:buNone/>
            </a:pPr>
            <a:endParaRPr sz="12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1097858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7448" y="-3810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solidFill>
                  <a:schemeClr val="bg1"/>
                </a:solidFill>
                <a:latin typeface="Times New Roman" panose="02020603050405020304" pitchFamily="18" charset="0"/>
                <a:cs typeface="Times New Roman" panose="02020603050405020304" pitchFamily="18" charset="0"/>
              </a:rPr>
              <a:t>3</a:t>
            </a:r>
            <a:r>
              <a:rPr lang="en" b="1" dirty="0" smtClean="0">
                <a:solidFill>
                  <a:schemeClr val="bg1"/>
                </a:solidFill>
                <a:latin typeface="Times New Roman" panose="02020603050405020304" pitchFamily="18" charset="0"/>
                <a:cs typeface="Times New Roman" panose="02020603050405020304" pitchFamily="18" charset="0"/>
              </a:rPr>
              <a:t>. Giao diện Doctor</a:t>
            </a:r>
            <a:r>
              <a:rPr lang="en" b="1" dirty="0">
                <a:solidFill>
                  <a:schemeClr val="bg1"/>
                </a:solidFill>
                <a:latin typeface="Times New Roman" panose="02020603050405020304" pitchFamily="18" charset="0"/>
                <a:cs typeface="Times New Roman" panose="02020603050405020304" pitchFamily="18" charset="0"/>
              </a:rPr>
              <a:t>.</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4" name="Google Shape;510;p53"/>
          <p:cNvSpPr txBox="1">
            <a:spLocks noGrp="1"/>
          </p:cNvSpPr>
          <p:nvPr>
            <p:ph type="body" idx="3"/>
          </p:nvPr>
        </p:nvSpPr>
        <p:spPr>
          <a:xfrm>
            <a:off x="6400800" y="814423"/>
            <a:ext cx="2590800" cy="4019550"/>
          </a:xfrm>
          <a:prstGeom prst="rect">
            <a:avLst/>
          </a:prstGeom>
        </p:spPr>
        <p:txBody>
          <a:bodyPr spcFirstLastPara="1" wrap="square" lIns="91425" tIns="91425" rIns="91425" bIns="91425" anchor="t" anchorCtr="0">
            <a:noAutofit/>
          </a:bodyPr>
          <a:lstStyle/>
          <a:p>
            <a:pPr marL="0" lvl="0" indent="0" algn="just">
              <a:spcBef>
                <a:spcPts val="600"/>
              </a:spcBef>
              <a:spcAft>
                <a:spcPts val="600"/>
              </a:spcAft>
              <a:buNone/>
            </a:pPr>
            <a:r>
              <a:rPr lang="en-US" sz="1000" dirty="0" err="1" smtClean="0">
                <a:solidFill>
                  <a:schemeClr val="bg1"/>
                </a:solidFill>
                <a:latin typeface="Times New Roman" panose="02020603050405020304" pitchFamily="18" charset="0"/>
                <a:ea typeface="Calibri"/>
                <a:cs typeface="Times New Roman" panose="02020603050405020304" pitchFamily="18" charset="0"/>
              </a:rPr>
              <a:t>Đường</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dẫn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smtClean="0">
                <a:solidFill>
                  <a:schemeClr val="bg1"/>
                </a:solidFill>
                <a:latin typeface="Times New Roman" panose="02020603050405020304" pitchFamily="18" charset="0"/>
                <a:ea typeface="Calibri"/>
                <a:cs typeface="Times New Roman" panose="02020603050405020304" pitchFamily="18" charset="0"/>
              </a:rPr>
              <a:t>doctor)</a:t>
            </a:r>
            <a:endParaRPr lang="en-US" sz="900" dirty="0">
              <a:solidFill>
                <a:schemeClr val="bg1"/>
              </a:solidFill>
              <a:latin typeface="Times New Roman" panose="02020603050405020304" pitchFamily="18" charset="0"/>
              <a:ea typeface="Calibri"/>
              <a:cs typeface="Times New Roman" panose="02020603050405020304" pitchFamily="18" charset="0"/>
            </a:endParaRPr>
          </a:p>
          <a:p>
            <a:pPr marL="0" lvl="0" indent="0" algn="just">
              <a:spcBef>
                <a:spcPts val="600"/>
              </a:spcBef>
              <a:spcAft>
                <a:spcPts val="600"/>
              </a:spcAft>
              <a:buNone/>
            </a:pPr>
            <a:r>
              <a:rPr lang="en-US" sz="1000" dirty="0" err="1" smtClean="0">
                <a:solidFill>
                  <a:schemeClr val="bg1"/>
                </a:solidFill>
                <a:latin typeface="Times New Roman" panose="02020603050405020304" pitchFamily="18" charset="0"/>
                <a:ea typeface="Calibri"/>
                <a:cs typeface="Times New Roman" panose="02020603050405020304" pitchFamily="18" charset="0"/>
              </a:rPr>
              <a:t>Tại</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trang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này</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phép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thực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hiện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thao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sau</a:t>
            </a:r>
            <a:r>
              <a:rPr lang="en-US" sz="1000" dirty="0" smtClean="0">
                <a:solidFill>
                  <a:schemeClr val="bg1"/>
                </a:solidFill>
                <a:latin typeface="Times New Roman" panose="02020603050405020304" pitchFamily="18" charset="0"/>
                <a:ea typeface="Calibri"/>
                <a:cs typeface="Times New Roman" panose="02020603050405020304" pitchFamily="18" charset="0"/>
              </a:rPr>
              <a:t>:</a:t>
            </a:r>
            <a:endParaRPr lang="en-US" sz="900" dirty="0" smtClean="0">
              <a:solidFill>
                <a:schemeClr val="bg1"/>
              </a:solidFill>
              <a:latin typeface="Times New Roman" panose="02020603050405020304" pitchFamily="18" charset="0"/>
              <a:ea typeface="Calibri"/>
              <a:cs typeface="Times New Roman" panose="02020603050405020304" pitchFamily="18" charset="0"/>
            </a:endParaRPr>
          </a:p>
          <a:p>
            <a:pPr marL="171450" lvl="0" indent="-171450" algn="just">
              <a:spcBef>
                <a:spcPts val="600"/>
              </a:spcBef>
              <a:spcAft>
                <a:spcPts val="600"/>
              </a:spcAft>
              <a:buFont typeface="Wingdings" panose="05000000000000000000" pitchFamily="2" charset="2"/>
              <a:buChar char="§"/>
            </a:pPr>
            <a:r>
              <a:rPr lang="en-US" sz="1000" dirty="0" smtClean="0">
                <a:solidFill>
                  <a:schemeClr val="bg1"/>
                </a:solidFill>
                <a:latin typeface="Times New Roman" panose="02020603050405020304" pitchFamily="18" charset="0"/>
                <a:ea typeface="Calibri"/>
                <a:cs typeface="Times New Roman" panose="02020603050405020304" pitchFamily="18" charset="0"/>
              </a:rPr>
              <a:t>Log </a:t>
            </a:r>
            <a:r>
              <a:rPr lang="en-US" sz="1000" dirty="0">
                <a:solidFill>
                  <a:schemeClr val="bg1"/>
                </a:solidFill>
                <a:latin typeface="Times New Roman" panose="02020603050405020304" pitchFamily="18" charset="0"/>
                <a:ea typeface="Calibri"/>
                <a:cs typeface="Times New Roman" panose="02020603050405020304" pitchFamily="18" charset="0"/>
              </a:rPr>
              <a:t>in </a:t>
            </a:r>
            <a:r>
              <a:rPr lang="en-US" sz="1000" dirty="0" err="1">
                <a:solidFill>
                  <a:schemeClr val="bg1"/>
                </a:solidFill>
                <a:latin typeface="Times New Roman" panose="02020603050405020304" pitchFamily="18" charset="0"/>
                <a:ea typeface="Calibri"/>
                <a:cs typeface="Times New Roman" panose="02020603050405020304" pitchFamily="18" charset="0"/>
              </a:rPr>
              <a:t>vào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tài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khoản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của</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đã</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Admin </a:t>
            </a:r>
            <a:r>
              <a:rPr lang="en-US" sz="1000" dirty="0" err="1">
                <a:solidFill>
                  <a:schemeClr val="bg1"/>
                </a:solidFill>
                <a:latin typeface="Times New Roman" panose="02020603050405020304" pitchFamily="18" charset="0"/>
                <a:ea typeface="Calibri"/>
                <a:cs typeface="Times New Roman" panose="02020603050405020304" pitchFamily="18" charset="0"/>
              </a:rPr>
              <a:t>cung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cấp</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Màn</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hình</a:t>
            </a:r>
            <a:r>
              <a:rPr lang="en-US" sz="1000" dirty="0" smtClean="0">
                <a:solidFill>
                  <a:schemeClr val="bg1"/>
                </a:solidFill>
                <a:latin typeface="Times New Roman" panose="02020603050405020304" pitchFamily="18" charset="0"/>
                <a:ea typeface="Calibri"/>
                <a:cs typeface="Times New Roman" panose="02020603050405020304" pitchFamily="18" charset="0"/>
              </a:rPr>
              <a:t> Web </a:t>
            </a:r>
            <a:r>
              <a:rPr lang="en-US" sz="1000" dirty="0" err="1" smtClean="0">
                <a:solidFill>
                  <a:schemeClr val="bg1"/>
                </a:solidFill>
                <a:latin typeface="Times New Roman" panose="02020603050405020304" pitchFamily="18" charset="0"/>
                <a:ea typeface="Calibri"/>
                <a:cs typeface="Times New Roman" panose="02020603050405020304" pitchFamily="18" charset="0"/>
              </a:rPr>
              <a:t>hiện</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ra</a:t>
            </a:r>
            <a:endParaRPr lang="en-US" sz="900" dirty="0">
              <a:solidFill>
                <a:schemeClr val="bg1"/>
              </a:solidFill>
              <a:latin typeface="Times New Roman" panose="02020603050405020304" pitchFamily="18" charset="0"/>
              <a:ea typeface="Calibri"/>
              <a:cs typeface="Times New Roman" panose="02020603050405020304" pitchFamily="18" charset="0"/>
            </a:endParaRPr>
          </a:p>
          <a:p>
            <a:pPr marL="171450" lvl="0" indent="-171450" algn="just">
              <a:lnSpc>
                <a:spcPct val="107000"/>
              </a:lnSpc>
              <a:spcAft>
                <a:spcPts val="800"/>
              </a:spcAft>
              <a:buFont typeface="Wingdings" panose="05000000000000000000" pitchFamily="2" charset="2"/>
              <a:buChar char="§"/>
            </a:pPr>
            <a:r>
              <a:rPr lang="en-US" sz="1000" dirty="0" err="1" smtClean="0">
                <a:solidFill>
                  <a:schemeClr val="bg1"/>
                </a:solidFill>
                <a:latin typeface="Times New Roman" panose="02020603050405020304" pitchFamily="18" charset="0"/>
                <a:ea typeface="Calibri"/>
                <a:cs typeface="Times New Roman" panose="02020603050405020304" pitchFamily="18" charset="0"/>
              </a:rPr>
              <a:t>Đầu</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tiên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chọn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trạng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thái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sau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đó</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chọn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phòng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khám</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để</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lấy</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chỉ</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định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lúc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này</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đã</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hoàn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tất</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việc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kê</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khai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thông</a:t>
            </a:r>
            <a:r>
              <a:rPr lang="en-US" sz="1000" dirty="0">
                <a:solidFill>
                  <a:schemeClr val="bg1"/>
                </a:solidFill>
                <a:latin typeface="Times New Roman" panose="02020603050405020304" pitchFamily="18" charset="0"/>
                <a:ea typeface="Calibri"/>
                <a:cs typeface="Times New Roman" panose="02020603050405020304" pitchFamily="18" charset="0"/>
              </a:rPr>
              <a:t> tin ở </a:t>
            </a:r>
            <a:r>
              <a:rPr lang="en-US" sz="1000" dirty="0" err="1">
                <a:solidFill>
                  <a:schemeClr val="bg1"/>
                </a:solidFill>
                <a:latin typeface="Times New Roman" panose="02020603050405020304" pitchFamily="18" charset="0"/>
                <a:ea typeface="Calibri"/>
                <a:cs typeface="Times New Roman" panose="02020603050405020304" pitchFamily="18" charset="0"/>
              </a:rPr>
              <a:t>phần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Tiếp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nhận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sạu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hoàn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tất</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dữ</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liệu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đăng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kí</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của</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chuyển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tiếp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đến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phòng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khám</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phù</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hợp</a:t>
            </a:r>
            <a:r>
              <a:rPr lang="en-US" sz="1000" dirty="0">
                <a:solidFill>
                  <a:schemeClr val="bg1"/>
                </a:solidFill>
                <a:latin typeface="Times New Roman" panose="02020603050405020304" pitchFamily="18" charset="0"/>
                <a:ea typeface="Calibri"/>
                <a:cs typeface="Times New Roman" panose="02020603050405020304" pitchFamily="18" charset="0"/>
              </a:rPr>
              <a:t>).</a:t>
            </a:r>
            <a:endParaRPr lang="en-US" sz="900" dirty="0">
              <a:solidFill>
                <a:schemeClr val="bg1"/>
              </a:solidFill>
              <a:latin typeface="Times New Roman" panose="02020603050405020304" pitchFamily="18" charset="0"/>
              <a:ea typeface="Calibri"/>
              <a:cs typeface="Times New Roman" panose="02020603050405020304" pitchFamily="18" charset="0"/>
            </a:endParaRPr>
          </a:p>
          <a:p>
            <a:pPr marL="171450" lvl="0" indent="-171450" algn="just">
              <a:lnSpc>
                <a:spcPct val="107000"/>
              </a:lnSpc>
              <a:spcAft>
                <a:spcPts val="800"/>
              </a:spcAft>
              <a:buFont typeface="Wingdings" panose="05000000000000000000" pitchFamily="2" charset="2"/>
              <a:buChar char="§"/>
            </a:pPr>
            <a:r>
              <a:rPr lang="en-US" sz="1000" dirty="0" err="1">
                <a:solidFill>
                  <a:schemeClr val="bg1"/>
                </a:solidFill>
                <a:latin typeface="Times New Roman" panose="02020603050405020304" pitchFamily="18" charset="0"/>
                <a:ea typeface="Calibri"/>
                <a:cs typeface="Times New Roman" panose="02020603050405020304" pitchFamily="18" charset="0"/>
              </a:rPr>
              <a:t>Khi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nhận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thông</a:t>
            </a:r>
            <a:r>
              <a:rPr lang="en-US" sz="1000" dirty="0">
                <a:solidFill>
                  <a:schemeClr val="bg1"/>
                </a:solidFill>
                <a:latin typeface="Times New Roman" panose="02020603050405020304" pitchFamily="18" charset="0"/>
                <a:ea typeface="Calibri"/>
                <a:cs typeface="Times New Roman" panose="02020603050405020304" pitchFamily="18" charset="0"/>
              </a:rPr>
              <a:t> tin </a:t>
            </a:r>
            <a:r>
              <a:rPr lang="en-US" sz="1000" dirty="0" err="1">
                <a:solidFill>
                  <a:schemeClr val="bg1"/>
                </a:solidFill>
                <a:latin typeface="Times New Roman" panose="02020603050405020304" pitchFamily="18" charset="0"/>
                <a:ea typeface="Calibri"/>
                <a:cs typeface="Times New Roman" panose="02020603050405020304" pitchFamily="18" charset="0"/>
              </a:rPr>
              <a:t>tiếp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nhận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tiến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hành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khám</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sơ</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bộ</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Sau </a:t>
            </a:r>
            <a:r>
              <a:rPr lang="en-US" sz="1000" dirty="0" err="1">
                <a:solidFill>
                  <a:schemeClr val="bg1"/>
                </a:solidFill>
                <a:latin typeface="Times New Roman" panose="02020603050405020304" pitchFamily="18" charset="0"/>
                <a:ea typeface="Calibri"/>
                <a:cs typeface="Times New Roman" panose="02020603050405020304" pitchFamily="18" charset="0"/>
              </a:rPr>
              <a:t>đó</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chỉ</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định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dịch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vụ</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chụp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chiếu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a:t>
            </a:r>
            <a:endParaRPr lang="en-US" sz="900" dirty="0">
              <a:solidFill>
                <a:schemeClr val="bg1"/>
              </a:solidFill>
              <a:latin typeface="Times New Roman" panose="02020603050405020304" pitchFamily="18" charset="0"/>
              <a:ea typeface="Calibri"/>
              <a:cs typeface="Times New Roman" panose="02020603050405020304" pitchFamily="18" charset="0"/>
            </a:endParaRPr>
          </a:p>
          <a:p>
            <a:pPr marL="171450" lvl="0" indent="-171450" algn="just">
              <a:lnSpc>
                <a:spcPct val="107000"/>
              </a:lnSpc>
              <a:spcAft>
                <a:spcPts val="800"/>
              </a:spcAft>
              <a:buFont typeface="Wingdings" panose="05000000000000000000" pitchFamily="2" charset="2"/>
              <a:buChar char="§"/>
            </a:pPr>
            <a:r>
              <a:rPr lang="en-US" sz="1000" dirty="0">
                <a:solidFill>
                  <a:schemeClr val="bg1"/>
                </a:solidFill>
                <a:latin typeface="Times New Roman" panose="02020603050405020304" pitchFamily="18" charset="0"/>
                <a:ea typeface="Calibri"/>
                <a:cs typeface="Times New Roman" panose="02020603050405020304" pitchFamily="18" charset="0"/>
              </a:rPr>
              <a:t>Sau </a:t>
            </a:r>
            <a:r>
              <a:rPr lang="en-US" sz="1000" dirty="0" err="1">
                <a:solidFill>
                  <a:schemeClr val="bg1"/>
                </a:solidFill>
                <a:latin typeface="Times New Roman" panose="02020603050405020304" pitchFamily="18" charset="0"/>
                <a:ea typeface="Calibri"/>
                <a:cs typeface="Times New Roman" panose="02020603050405020304" pitchFamily="18" charset="0"/>
              </a:rPr>
              <a:t>khi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đã</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chụp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chiếu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xong</a:t>
            </a:r>
            <a:r>
              <a:rPr lang="en-US" sz="1000" dirty="0">
                <a:solidFill>
                  <a:schemeClr val="bg1"/>
                </a:solidFill>
                <a:latin typeface="Times New Roman" panose="02020603050405020304" pitchFamily="18" charset="0"/>
                <a:ea typeface="Calibri"/>
                <a:cs typeface="Times New Roman" panose="02020603050405020304" pitchFamily="18" charset="0"/>
              </a:rPr>
              <a:t>, quay </a:t>
            </a:r>
            <a:r>
              <a:rPr lang="en-US" sz="1000" dirty="0" err="1">
                <a:solidFill>
                  <a:schemeClr val="bg1"/>
                </a:solidFill>
                <a:latin typeface="Times New Roman" panose="02020603050405020304" pitchFamily="18" charset="0"/>
                <a:ea typeface="Calibri"/>
                <a:cs typeface="Times New Roman" panose="02020603050405020304" pitchFamily="18" charset="0"/>
              </a:rPr>
              <a:t>trở</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lại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chuẩn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đoán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hình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ảnh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chụp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chiếu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của</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endParaRPr lang="en-US" sz="900" dirty="0">
              <a:solidFill>
                <a:schemeClr val="bg1"/>
              </a:solidFill>
              <a:latin typeface="Times New Roman" panose="02020603050405020304" pitchFamily="18" charset="0"/>
              <a:ea typeface="Calibri"/>
              <a:cs typeface="Times New Roman" panose="02020603050405020304" pitchFamily="18" charset="0"/>
            </a:endParaRPr>
          </a:p>
          <a:p>
            <a:pPr marL="171450" lvl="0" indent="-171450" algn="just">
              <a:lnSpc>
                <a:spcPct val="107000"/>
              </a:lnSpc>
              <a:spcAft>
                <a:spcPts val="800"/>
              </a:spcAft>
              <a:buFont typeface="Wingdings" panose="05000000000000000000" pitchFamily="2" charset="2"/>
              <a:buChar char="§"/>
            </a:pPr>
            <a:r>
              <a:rPr lang="en-US" sz="1000" dirty="0">
                <a:solidFill>
                  <a:schemeClr val="bg1"/>
                </a:solidFill>
                <a:latin typeface="Times New Roman" panose="02020603050405020304" pitchFamily="18" charset="0"/>
                <a:ea typeface="Calibri"/>
                <a:cs typeface="Times New Roman" panose="02020603050405020304" pitchFamily="18" charset="0"/>
              </a:rPr>
              <a:t>Update </a:t>
            </a:r>
            <a:r>
              <a:rPr lang="en-US" sz="1000" dirty="0" err="1">
                <a:solidFill>
                  <a:schemeClr val="bg1"/>
                </a:solidFill>
                <a:latin typeface="Times New Roman" panose="02020603050405020304" pitchFamily="18" charset="0"/>
                <a:ea typeface="Calibri"/>
                <a:cs typeface="Times New Roman" panose="02020603050405020304" pitchFamily="18" charset="0"/>
              </a:rPr>
              <a:t>dữ</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liệu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bệnh</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án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vào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hệ</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thống</a:t>
            </a:r>
            <a:r>
              <a:rPr lang="en-US" sz="1000" dirty="0">
                <a:latin typeface="Times New Roman" panose="02020603050405020304" pitchFamily="18" charset="0"/>
                <a:ea typeface="Calibri"/>
                <a:cs typeface="Times New Roman" panose="02020603050405020304" pitchFamily="18" charset="0"/>
              </a:rPr>
              <a:t>.</a:t>
            </a:r>
            <a:endParaRPr lang="en-US" sz="900" dirty="0">
              <a:latin typeface="Times New Roman" panose="02020603050405020304" pitchFamily="18" charset="0"/>
              <a:ea typeface="Calibri"/>
              <a:cs typeface="Times New Roman" panose="02020603050405020304" pitchFamily="18" charset="0"/>
            </a:endParaRPr>
          </a:p>
          <a:p>
            <a:pPr marL="114300" lvl="0" indent="0" algn="just">
              <a:buNone/>
            </a:pPr>
            <a:endParaRPr sz="8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pic>
        <p:nvPicPr>
          <p:cNvPr id="15" name="Picture 14"/>
          <p:cNvPicPr/>
          <p:nvPr/>
        </p:nvPicPr>
        <p:blipFill rotWithShape="1">
          <a:blip r:embed="rId4" cstate="print">
            <a:extLst>
              <a:ext uri="{28A0092B-C50C-407E-A947-70E740481C1C}">
                <a14:useLocalDpi xmlns:a14="http://schemas.microsoft.com/office/drawing/2010/main" val="0"/>
              </a:ext>
            </a:extLst>
          </a:blip>
          <a:srcRect t="-1" b="3590"/>
          <a:stretch/>
        </p:blipFill>
        <p:spPr bwMode="auto">
          <a:xfrm>
            <a:off x="242705" y="1139190"/>
            <a:ext cx="6081895" cy="3870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3522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0" y="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smtClean="0">
                <a:solidFill>
                  <a:schemeClr val="bg1"/>
                </a:solidFill>
                <a:latin typeface="Times New Roman" panose="02020603050405020304" pitchFamily="18" charset="0"/>
                <a:cs typeface="Times New Roman" panose="02020603050405020304" pitchFamily="18" charset="0"/>
              </a:rPr>
              <a:t>4. Giao diện giả máy chụp chiếu</a:t>
            </a:r>
            <a:r>
              <a:rPr lang="en" b="1" dirty="0" smtClean="0">
                <a:solidFill>
                  <a:schemeClr val="bg1"/>
                </a:solidFill>
                <a:latin typeface="Times New Roman" panose="02020603050405020304" pitchFamily="18" charset="0"/>
                <a:cs typeface="Times New Roman" panose="02020603050405020304" pitchFamily="18" charset="0"/>
              </a:rPr>
              <a:t>.</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4" name="Google Shape;510;p53"/>
          <p:cNvSpPr txBox="1">
            <a:spLocks noGrp="1"/>
          </p:cNvSpPr>
          <p:nvPr>
            <p:ph type="body" idx="3"/>
          </p:nvPr>
        </p:nvSpPr>
        <p:spPr>
          <a:xfrm>
            <a:off x="5105400" y="1056235"/>
            <a:ext cx="3810000" cy="1256264"/>
          </a:xfrm>
          <a:prstGeom prst="rect">
            <a:avLst/>
          </a:prstGeom>
        </p:spPr>
        <p:txBody>
          <a:bodyPr spcFirstLastPara="1" wrap="square" lIns="91425" tIns="91425" rIns="91425" bIns="91425" anchor="t" anchorCtr="0">
            <a:noAutofit/>
          </a:bodyPr>
          <a:lstStyle/>
          <a:p>
            <a:pPr marL="0" lvl="0" indent="0" algn="just">
              <a:spcBef>
                <a:spcPts val="600"/>
              </a:spcBef>
              <a:spcAft>
                <a:spcPts val="600"/>
              </a:spcAft>
              <a:buNone/>
            </a:pPr>
            <a:r>
              <a:rPr lang="en-US" sz="1100" dirty="0" err="1">
                <a:solidFill>
                  <a:schemeClr val="bg1"/>
                </a:solidFill>
                <a:latin typeface="Times New Roman" panose="02020603050405020304" pitchFamily="18" charset="0"/>
                <a:ea typeface="Calibri"/>
                <a:cs typeface="Times New Roman" panose="02020603050405020304" pitchFamily="18" charset="0"/>
              </a:rPr>
              <a:t>Đường</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dẫn</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chup-chieu</a:t>
            </a:r>
            <a:r>
              <a:rPr lang="en-US" sz="1100" dirty="0">
                <a:solidFill>
                  <a:schemeClr val="bg1"/>
                </a:solidFill>
                <a:latin typeface="Times New Roman" panose="02020603050405020304" pitchFamily="18" charset="0"/>
                <a:ea typeface="Calibri"/>
                <a:cs typeface="Times New Roman" panose="02020603050405020304" pitchFamily="18" charset="0"/>
              </a:rPr>
              <a:t>):</a:t>
            </a:r>
          </a:p>
          <a:p>
            <a:pPr marL="0" indent="0" algn="just">
              <a:spcBef>
                <a:spcPts val="600"/>
              </a:spcBef>
              <a:spcAft>
                <a:spcPts val="600"/>
              </a:spcAft>
              <a:buNone/>
            </a:pPr>
            <a:r>
              <a:rPr lang="en-US" sz="1100" dirty="0" smtClean="0">
                <a:solidFill>
                  <a:schemeClr val="bg1"/>
                </a:solidFill>
                <a:latin typeface="Times New Roman" panose="02020603050405020304" pitchFamily="18" charset="0"/>
                <a:ea typeface="Calibri"/>
                <a:cs typeface="Times New Roman" panose="02020603050405020304" pitchFamily="18" charset="0"/>
              </a:rPr>
              <a:t>	Trang </a:t>
            </a:r>
            <a:r>
              <a:rPr lang="en-US" sz="1100" dirty="0" err="1">
                <a:solidFill>
                  <a:schemeClr val="bg1"/>
                </a:solidFill>
                <a:latin typeface="Times New Roman" panose="02020603050405020304" pitchFamily="18" charset="0"/>
                <a:ea typeface="Calibri"/>
                <a:cs typeface="Times New Roman" panose="02020603050405020304" pitchFamily="18" charset="0"/>
              </a:rPr>
              <a:t>sẽ</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sử</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dụng</a:t>
            </a:r>
            <a:r>
              <a:rPr lang="en-US" sz="1100" dirty="0">
                <a:solidFill>
                  <a:schemeClr val="bg1"/>
                </a:solidFill>
                <a:latin typeface="Times New Roman" panose="02020603050405020304" pitchFamily="18" charset="0"/>
                <a:ea typeface="Calibri"/>
                <a:cs typeface="Times New Roman" panose="02020603050405020304" pitchFamily="18" charset="0"/>
              </a:rPr>
              <a:t> webcam </a:t>
            </a:r>
            <a:r>
              <a:rPr lang="en-US" sz="1100" dirty="0" err="1">
                <a:solidFill>
                  <a:schemeClr val="bg1"/>
                </a:solidFill>
                <a:latin typeface="Times New Roman" panose="02020603050405020304" pitchFamily="18" charset="0"/>
                <a:ea typeface="Calibri"/>
                <a:cs typeface="Times New Roman" panose="02020603050405020304" pitchFamily="18" charset="0"/>
              </a:rPr>
              <a:t>của</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máy</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để</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thay</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máy</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chụp</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chiếu</a:t>
            </a:r>
            <a:r>
              <a:rPr lang="en-US" sz="1100" dirty="0">
                <a:solidFill>
                  <a:schemeClr val="bg1"/>
                </a:solidFill>
                <a:latin typeface="Times New Roman" panose="02020603050405020304" pitchFamily="18" charset="0"/>
                <a:ea typeface="Calibri"/>
                <a:cs typeface="Times New Roman" panose="02020603050405020304" pitchFamily="18" charset="0"/>
              </a:rPr>
              <a:t>. Sau </a:t>
            </a:r>
            <a:r>
              <a:rPr lang="en-US" sz="1100" dirty="0" err="1">
                <a:solidFill>
                  <a:schemeClr val="bg1"/>
                </a:solidFill>
                <a:latin typeface="Times New Roman" panose="02020603050405020304" pitchFamily="18" charset="0"/>
                <a:ea typeface="Calibri"/>
                <a:cs typeface="Times New Roman" panose="02020603050405020304" pitchFamily="18" charset="0"/>
              </a:rPr>
              <a:t>khi</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chụp</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ảnh</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xong</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ảnh</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sẽ</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được</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chuyển</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ảnh</a:t>
            </a:r>
            <a:r>
              <a:rPr lang="en-US" sz="1100" dirty="0">
                <a:solidFill>
                  <a:schemeClr val="bg1"/>
                </a:solidFill>
                <a:latin typeface="Times New Roman" panose="02020603050405020304" pitchFamily="18" charset="0"/>
                <a:ea typeface="Calibri"/>
                <a:cs typeface="Times New Roman" panose="02020603050405020304" pitchFamily="18" charset="0"/>
              </a:rPr>
              <a:t> sang base64. </a:t>
            </a:r>
            <a:r>
              <a:rPr lang="en-US" sz="1100" dirty="0" err="1">
                <a:solidFill>
                  <a:schemeClr val="bg1"/>
                </a:solidFill>
                <a:latin typeface="Times New Roman" panose="02020603050405020304" pitchFamily="18" charset="0"/>
                <a:ea typeface="Calibri"/>
                <a:cs typeface="Times New Roman" panose="02020603050405020304" pitchFamily="18" charset="0"/>
              </a:rPr>
              <a:t>Và</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lưu</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ảnh</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vào</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cho</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bệnh</a:t>
            </a:r>
            <a:r>
              <a:rPr lang="en-US" sz="1100" dirty="0">
                <a:solidFill>
                  <a:schemeClr val="bg1"/>
                </a:solidFill>
                <a:latin typeface="Times New Roman" panose="02020603050405020304" pitchFamily="18" charset="0"/>
                <a:ea typeface="Calibri"/>
                <a:cs typeface="Times New Roman" panose="02020603050405020304" pitchFamily="18" charset="0"/>
              </a:rPr>
              <a:t> </a:t>
            </a:r>
            <a:r>
              <a:rPr lang="en-US" sz="1100" dirty="0" err="1">
                <a:solidFill>
                  <a:schemeClr val="bg1"/>
                </a:solidFill>
                <a:latin typeface="Times New Roman" panose="02020603050405020304" pitchFamily="18" charset="0"/>
                <a:ea typeface="Calibri"/>
                <a:cs typeface="Times New Roman" panose="02020603050405020304" pitchFamily="18" charset="0"/>
              </a:rPr>
              <a:t>nhân</a:t>
            </a:r>
            <a:r>
              <a:rPr lang="en-US" sz="1100" dirty="0" smtClean="0">
                <a:solidFill>
                  <a:schemeClr val="bg1"/>
                </a:solidFill>
                <a:latin typeface="Times New Roman" panose="02020603050405020304" pitchFamily="18" charset="0"/>
                <a:ea typeface="Calibri"/>
                <a:cs typeface="Times New Roman" panose="02020603050405020304" pitchFamily="18" charset="0"/>
              </a:rPr>
              <a:t>.</a:t>
            </a:r>
            <a:r>
              <a:rPr lang="en-US" sz="1100" dirty="0">
                <a:latin typeface="Times New Roman"/>
                <a:ea typeface="Calibri"/>
              </a:rPr>
              <a:t> </a:t>
            </a:r>
            <a:endParaRPr lang="en-US" sz="1100" dirty="0">
              <a:latin typeface="Calibri"/>
              <a:ea typeface="Calibri"/>
            </a:endParaRPr>
          </a:p>
          <a:p>
            <a:pPr marL="114300" lvl="0" indent="0" algn="just">
              <a:buNone/>
            </a:pPr>
            <a:endParaRPr sz="8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pic>
        <p:nvPicPr>
          <p:cNvPr id="16" name="Picture 15"/>
          <p:cNvPicPr/>
          <p:nvPr/>
        </p:nvPicPr>
        <p:blipFill rotWithShape="1">
          <a:blip r:embed="rId4" cstate="print">
            <a:extLst>
              <a:ext uri="{28A0092B-C50C-407E-A947-70E740481C1C}">
                <a14:useLocalDpi xmlns:a14="http://schemas.microsoft.com/office/drawing/2010/main" val="0"/>
              </a:ext>
            </a:extLst>
          </a:blip>
          <a:srcRect l="4539" t="4091" r="6313" b="9926"/>
          <a:stretch/>
        </p:blipFill>
        <p:spPr>
          <a:xfrm>
            <a:off x="457200" y="1009584"/>
            <a:ext cx="4562260" cy="2109394"/>
          </a:xfrm>
          <a:prstGeom prst="rect">
            <a:avLst/>
          </a:prstGeom>
        </p:spPr>
      </p:pic>
      <p:pic>
        <p:nvPicPr>
          <p:cNvPr id="17" name="Picture 16"/>
          <p:cNvPicPr/>
          <p:nvPr/>
        </p:nvPicPr>
        <p:blipFill rotWithShape="1">
          <a:blip r:embed="rId5" cstate="print">
            <a:extLst>
              <a:ext uri="{28A0092B-C50C-407E-A947-70E740481C1C}">
                <a14:useLocalDpi xmlns:a14="http://schemas.microsoft.com/office/drawing/2010/main" val="0"/>
              </a:ext>
            </a:extLst>
          </a:blip>
          <a:srcRect l="21712" r="7508" b="37118"/>
          <a:stretch/>
        </p:blipFill>
        <p:spPr>
          <a:xfrm>
            <a:off x="495012" y="3271589"/>
            <a:ext cx="4524448" cy="1871913"/>
          </a:xfrm>
          <a:prstGeom prst="rect">
            <a:avLst/>
          </a:prstGeom>
        </p:spPr>
      </p:pic>
      <p:sp>
        <p:nvSpPr>
          <p:cNvPr id="18" name="Google Shape;510;p53"/>
          <p:cNvSpPr txBox="1">
            <a:spLocks noGrp="1"/>
          </p:cNvSpPr>
          <p:nvPr>
            <p:ph type="body" idx="3"/>
          </p:nvPr>
        </p:nvSpPr>
        <p:spPr>
          <a:xfrm>
            <a:off x="5040658" y="3264571"/>
            <a:ext cx="4038599" cy="1828800"/>
          </a:xfrm>
          <a:prstGeom prst="rect">
            <a:avLst/>
          </a:prstGeom>
        </p:spPr>
        <p:txBody>
          <a:bodyPr spcFirstLastPara="1" wrap="square" lIns="91425" tIns="91425" rIns="91425" bIns="91425" anchor="t" anchorCtr="0">
            <a:noAutofit/>
          </a:bodyPr>
          <a:lstStyle/>
          <a:p>
            <a:pPr marL="114300" indent="0" algn="just">
              <a:buNone/>
            </a:pPr>
            <a:r>
              <a:rPr lang="en-US" sz="1200" dirty="0" smtClean="0">
                <a:solidFill>
                  <a:schemeClr val="bg1"/>
                </a:solidFill>
                <a:latin typeface="Times New Roman" panose="02020603050405020304" pitchFamily="18" charset="0"/>
                <a:cs typeface="Times New Roman" panose="02020603050405020304" pitchFamily="18" charset="0"/>
              </a:rPr>
              <a:t>	Sau </a:t>
            </a:r>
            <a:r>
              <a:rPr lang="en-US" sz="1200" dirty="0" err="1">
                <a:solidFill>
                  <a:schemeClr val="bg1"/>
                </a:solidFill>
                <a:latin typeface="Times New Roman" panose="02020603050405020304" pitchFamily="18" charset="0"/>
                <a:cs typeface="Times New Roman" panose="02020603050405020304" pitchFamily="18" charset="0"/>
              </a:rPr>
              <a:t>khi</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chụp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chiếu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xong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hình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ảnh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chụp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chiếu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sẽ</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được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chuyên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viên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kỹ</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thuật</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gửi</a:t>
            </a:r>
            <a:r>
              <a:rPr lang="en-US" sz="1200" dirty="0">
                <a:solidFill>
                  <a:schemeClr val="bg1"/>
                </a:solidFill>
                <a:latin typeface="Times New Roman" panose="02020603050405020304" pitchFamily="18" charset="0"/>
                <a:cs typeface="Times New Roman" panose="02020603050405020304" pitchFamily="18" charset="0"/>
              </a:rPr>
              <a:t> qua </a:t>
            </a:r>
            <a:r>
              <a:rPr lang="en-US" sz="1200" dirty="0" err="1">
                <a:solidFill>
                  <a:schemeClr val="bg1"/>
                </a:solidFill>
                <a:latin typeface="Times New Roman" panose="02020603050405020304" pitchFamily="18" charset="0"/>
                <a:cs typeface="Times New Roman" panose="02020603050405020304" pitchFamily="18" charset="0"/>
              </a:rPr>
              <a:t>cho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Bác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sĩ</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tiếp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nhận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p>
          <a:p>
            <a:pPr marL="114300" indent="0" algn="just">
              <a:buNone/>
            </a:pP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smtClean="0">
                <a:solidFill>
                  <a:schemeClr val="bg1"/>
                </a:solidFill>
                <a:latin typeface="Times New Roman" panose="02020603050405020304" pitchFamily="18" charset="0"/>
                <a:cs typeface="Times New Roman" panose="02020603050405020304" pitchFamily="18" charset="0"/>
              </a:rPr>
              <a:t>Vì</a:t>
            </a: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vậy</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giao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diện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Bác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sĩ</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sẽ</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hiển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thị</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hình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ảnh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chụp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chiếu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của</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sau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khi</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hoàn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tất</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việc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chụp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chiếu</a:t>
            </a:r>
            <a:r>
              <a:rPr lang="en-US" sz="1200" dirty="0">
                <a:solidFill>
                  <a:schemeClr val="bg1"/>
                </a:solidFill>
                <a:latin typeface="Times New Roman" panose="02020603050405020304" pitchFamily="18" charset="0"/>
                <a:cs typeface="Times New Roman" panose="02020603050405020304" pitchFamily="18" charset="0"/>
              </a:rPr>
              <a:t>.</a:t>
            </a:r>
          </a:p>
          <a:p>
            <a:pPr marL="114300" indent="0" algn="just">
              <a:buNone/>
            </a:pP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smtClean="0">
                <a:solidFill>
                  <a:schemeClr val="bg1"/>
                </a:solidFill>
                <a:latin typeface="Times New Roman" panose="02020603050405020304" pitchFamily="18" charset="0"/>
                <a:cs typeface="Times New Roman" panose="02020603050405020304" pitchFamily="18" charset="0"/>
              </a:rPr>
              <a:t>Ảnh</a:t>
            </a: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sẽ</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có</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các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chức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năng</a:t>
            </a:r>
            <a:r>
              <a:rPr lang="en-US" sz="1200" dirty="0">
                <a:solidFill>
                  <a:schemeClr val="bg1"/>
                </a:solidFill>
                <a:latin typeface="Times New Roman" panose="02020603050405020304" pitchFamily="18" charset="0"/>
                <a:cs typeface="Times New Roman" panose="02020603050405020304" pitchFamily="18" charset="0"/>
              </a:rPr>
              <a:t> zoom in, zoom out </a:t>
            </a:r>
            <a:r>
              <a:rPr lang="en-US" sz="1200" dirty="0" err="1">
                <a:solidFill>
                  <a:schemeClr val="bg1"/>
                </a:solidFill>
                <a:latin typeface="Times New Roman" panose="02020603050405020304" pitchFamily="18" charset="0"/>
                <a:cs typeface="Times New Roman" panose="02020603050405020304" pitchFamily="18" charset="0"/>
              </a:rPr>
              <a:t>để</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bác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sĩ</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có</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thêm</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xem</a:t>
            </a:r>
            <a:r>
              <a:rPr lang="en-US" sz="1200" dirty="0">
                <a:solidFill>
                  <a:schemeClr val="bg1"/>
                </a:solidFill>
                <a:latin typeface="Times New Roman" panose="02020603050405020304" pitchFamily="18" charset="0"/>
                <a:cs typeface="Times New Roman" panose="02020603050405020304" pitchFamily="18" charset="0"/>
              </a:rPr>
              <a:t> chi </a:t>
            </a:r>
            <a:r>
              <a:rPr lang="en-US" sz="1200" dirty="0" err="1">
                <a:solidFill>
                  <a:schemeClr val="bg1"/>
                </a:solidFill>
                <a:latin typeface="Times New Roman" panose="02020603050405020304" pitchFamily="18" charset="0"/>
                <a:cs typeface="Times New Roman" panose="02020603050405020304" pitchFamily="18" charset="0"/>
              </a:rPr>
              <a:t>tiết</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ảnh</a:t>
            </a:r>
            <a:r>
              <a:rPr lang="en-US" sz="1200" dirty="0" smtClean="0">
                <a:solidFill>
                  <a:schemeClr val="bg1"/>
                </a:solidFill>
                <a:latin typeface="Times New Roman" panose="02020603050405020304" pitchFamily="18" charset="0"/>
                <a:cs typeface="Times New Roman" panose="02020603050405020304" pitchFamily="18" charset="0"/>
              </a:rPr>
              <a:t>.</a:t>
            </a:r>
            <a:r>
              <a:rPr lang="en-US" sz="1050" dirty="0"/>
              <a:t> </a:t>
            </a:r>
          </a:p>
          <a:p>
            <a:pPr marL="114300" lvl="0" indent="0" algn="just">
              <a:buNone/>
            </a:pPr>
            <a:endParaRPr sz="8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4070933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panose="02020603050405020304" pitchFamily="18" charset="0"/>
                <a:cs typeface="Times New Roman" panose="02020603050405020304" pitchFamily="18" charset="0"/>
              </a:rPr>
              <a:t>Nội Dung:</a:t>
            </a:r>
            <a:endParaRPr b="1" dirty="0">
              <a:latin typeface="Times New Roman" panose="02020603050405020304" pitchFamily="18" charset="0"/>
              <a:cs typeface="Times New Roman" panose="02020603050405020304" pitchFamily="18" charset="0"/>
            </a:endParaRPr>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5" y="97012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smtClean="0">
                <a:solidFill>
                  <a:srgbClr val="434343"/>
                </a:solidFill>
                <a:latin typeface="Times New Roman" panose="02020603050405020304" pitchFamily="18" charset="0"/>
                <a:ea typeface="Muli"/>
                <a:cs typeface="Times New Roman" panose="02020603050405020304" pitchFamily="18" charset="0"/>
                <a:sym typeface="Muli"/>
              </a:rPr>
              <a:t>I. Tổng quan.</a:t>
            </a:r>
            <a:endParaRPr sz="3000" b="1" dirty="0">
              <a:solidFill>
                <a:srgbClr val="434343"/>
              </a:solidFill>
              <a:latin typeface="Times New Roman" panose="02020603050405020304" pitchFamily="18" charset="0"/>
              <a:ea typeface="Muli"/>
              <a:cs typeface="Times New Roman" panose="02020603050405020304" pitchFamily="18" charset="0"/>
              <a:sym typeface="Muli"/>
            </a:endParaRPr>
          </a:p>
        </p:txBody>
      </p:sp>
      <p:sp>
        <p:nvSpPr>
          <p:cNvPr id="331" name="Google Shape;331;p45"/>
          <p:cNvSpPr txBox="1"/>
          <p:nvPr/>
        </p:nvSpPr>
        <p:spPr>
          <a:xfrm>
            <a:off x="4919125" y="1772188"/>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II.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Mô</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tả</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dữ</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liệu</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a:t>
            </a:r>
            <a:endParaRPr sz="3000" b="1" dirty="0">
              <a:solidFill>
                <a:srgbClr val="434343"/>
              </a:solidFill>
              <a:latin typeface="Times New Roman" panose="02020603050405020304" pitchFamily="18" charset="0"/>
              <a:ea typeface="Muli"/>
              <a:cs typeface="Times New Roman" panose="02020603050405020304" pitchFamily="18" charset="0"/>
              <a:sym typeface="Muli"/>
            </a:endParaRPr>
          </a:p>
        </p:txBody>
      </p:sp>
      <p:sp>
        <p:nvSpPr>
          <p:cNvPr id="332" name="Google Shape;332;p45"/>
          <p:cNvSpPr txBox="1"/>
          <p:nvPr/>
        </p:nvSpPr>
        <p:spPr>
          <a:xfrm>
            <a:off x="4919123" y="2574015"/>
            <a:ext cx="4224875"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III.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Phân</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tích</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thiết</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kế</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a:t>
            </a:r>
            <a:endParaRPr sz="3000" b="1" dirty="0">
              <a:solidFill>
                <a:srgbClr val="434343"/>
              </a:solidFill>
              <a:latin typeface="Times New Roman" panose="02020603050405020304" pitchFamily="18" charset="0"/>
              <a:ea typeface="Muli"/>
              <a:cs typeface="Times New Roman" panose="02020603050405020304" pitchFamily="18" charset="0"/>
              <a:sym typeface="Muli"/>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IV.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Cài</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a:t>
            </a:r>
            <a:r>
              <a:rPr lang="en-US" sz="3000" b="1" dirty="0" err="1" smtClean="0">
                <a:solidFill>
                  <a:srgbClr val="434343"/>
                </a:solidFill>
                <a:latin typeface="Times New Roman" panose="02020603050405020304" pitchFamily="18" charset="0"/>
                <a:ea typeface="Muli"/>
                <a:cs typeface="Times New Roman" panose="02020603050405020304" pitchFamily="18" charset="0"/>
                <a:sym typeface="Muli"/>
              </a:rPr>
              <a:t>đặt</a:t>
            </a:r>
            <a:r>
              <a:rPr lang="en-US" sz="3000" b="1" dirty="0" smtClean="0">
                <a:solidFill>
                  <a:srgbClr val="434343"/>
                </a:solidFill>
                <a:latin typeface="Times New Roman" panose="02020603050405020304" pitchFamily="18" charset="0"/>
                <a:ea typeface="Muli"/>
                <a:cs typeface="Times New Roman" panose="02020603050405020304" pitchFamily="18" charset="0"/>
                <a:sym typeface="Muli"/>
              </a:rPr>
              <a:t> Web.</a:t>
            </a:r>
            <a:endParaRPr sz="3000" b="1" dirty="0">
              <a:solidFill>
                <a:srgbClr val="434343"/>
              </a:solidFill>
              <a:latin typeface="Times New Roman" panose="02020603050405020304" pitchFamily="18" charset="0"/>
              <a:ea typeface="Muli"/>
              <a:cs typeface="Times New Roman" panose="02020603050405020304" pitchFamily="18" charset="0"/>
              <a:sym typeface="Muli"/>
            </a:endParaRPr>
          </a:p>
        </p:txBody>
      </p:sp>
      <p:sp>
        <p:nvSpPr>
          <p:cNvPr id="334" name="Google Shape;334;p45"/>
          <p:cNvSpPr txBox="1"/>
          <p:nvPr/>
        </p:nvSpPr>
        <p:spPr>
          <a:xfrm>
            <a:off x="4919125" y="417837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rgbClr val="434343"/>
                </a:solidFill>
                <a:latin typeface="Times New Roman" panose="02020603050405020304" pitchFamily="18" charset="0"/>
                <a:ea typeface="Muli"/>
                <a:cs typeface="Times New Roman" panose="02020603050405020304" pitchFamily="18" charset="0"/>
                <a:sym typeface="Muli"/>
              </a:rPr>
              <a:t>V</a:t>
            </a:r>
            <a:r>
              <a:rPr lang="en" sz="3000" b="1" dirty="0" smtClean="0">
                <a:solidFill>
                  <a:srgbClr val="434343"/>
                </a:solidFill>
                <a:latin typeface="Times New Roman" panose="02020603050405020304" pitchFamily="18" charset="0"/>
                <a:ea typeface="Muli"/>
                <a:cs typeface="Times New Roman" panose="02020603050405020304" pitchFamily="18" charset="0"/>
                <a:sym typeface="Muli"/>
              </a:rPr>
              <a:t>. Kết luận.</a:t>
            </a:r>
            <a:endParaRPr sz="3000" b="1" dirty="0">
              <a:solidFill>
                <a:srgbClr val="434343"/>
              </a:solidFill>
              <a:latin typeface="Times New Roman" panose="02020603050405020304" pitchFamily="18" charset="0"/>
              <a:ea typeface="Muli"/>
              <a:cs typeface="Times New Roman" panose="02020603050405020304" pitchFamily="18" charset="0"/>
              <a:sym typeface="Muli"/>
            </a:endParaRP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7" name="Google Shape;347;p45"/>
          <p:cNvGrpSpPr/>
          <p:nvPr/>
        </p:nvGrpSpPr>
        <p:grpSpPr>
          <a:xfrm>
            <a:off x="4432934" y="4236968"/>
            <a:ext cx="278152" cy="345818"/>
            <a:chOff x="0" y="46600"/>
            <a:chExt cx="3121800" cy="5004600"/>
          </a:xfrm>
        </p:grpSpPr>
        <p:sp>
          <p:nvSpPr>
            <p:cNvPr id="348" name="Google Shape;348;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38100" y="-95679"/>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smtClean="0">
                <a:solidFill>
                  <a:schemeClr val="bg1"/>
                </a:solidFill>
                <a:latin typeface="Times New Roman" panose="02020603050405020304" pitchFamily="18" charset="0"/>
                <a:cs typeface="Times New Roman" panose="02020603050405020304" pitchFamily="18" charset="0"/>
              </a:rPr>
              <a:t>5. Giao diện Bệnh nhân</a:t>
            </a:r>
            <a:r>
              <a:rPr lang="en" b="1" dirty="0" smtClean="0">
                <a:solidFill>
                  <a:schemeClr val="bg1"/>
                </a:solidFill>
                <a:latin typeface="Times New Roman" panose="02020603050405020304" pitchFamily="18" charset="0"/>
                <a:cs typeface="Times New Roman" panose="02020603050405020304" pitchFamily="18" charset="0"/>
              </a:rPr>
              <a:t>.</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4" name="Google Shape;510;p53"/>
          <p:cNvSpPr txBox="1">
            <a:spLocks noGrp="1"/>
          </p:cNvSpPr>
          <p:nvPr>
            <p:ph type="body" idx="3"/>
          </p:nvPr>
        </p:nvSpPr>
        <p:spPr>
          <a:xfrm>
            <a:off x="6019800" y="979935"/>
            <a:ext cx="2590800" cy="3357527"/>
          </a:xfrm>
          <a:prstGeom prst="rect">
            <a:avLst/>
          </a:prstGeom>
        </p:spPr>
        <p:txBody>
          <a:bodyPr spcFirstLastPara="1" wrap="square" lIns="91425" tIns="91425" rIns="91425" bIns="91425" anchor="t" anchorCtr="0">
            <a:noAutofit/>
          </a:bodyPr>
          <a:lstStyle/>
          <a:p>
            <a:pPr marL="0" lvl="0" indent="0" algn="just">
              <a:spcBef>
                <a:spcPts val="600"/>
              </a:spcBef>
              <a:spcAft>
                <a:spcPts val="600"/>
              </a:spcAft>
              <a:buNone/>
            </a:pPr>
            <a:endParaRPr lang="en-US" sz="1200" dirty="0">
              <a:solidFill>
                <a:schemeClr val="bg1"/>
              </a:solidFill>
              <a:latin typeface="Times New Roman" panose="02020603050405020304" pitchFamily="18" charset="0"/>
              <a:ea typeface="Calibri"/>
              <a:cs typeface="Times New Roman" panose="02020603050405020304" pitchFamily="18" charset="0"/>
            </a:endParaRPr>
          </a:p>
          <a:p>
            <a:pPr marL="114300" indent="0">
              <a:buNone/>
            </a:pPr>
            <a:r>
              <a:rPr lang="en-US" sz="1100" dirty="0" err="1">
                <a:solidFill>
                  <a:schemeClr val="bg1"/>
                </a:solidFill>
                <a:latin typeface="Times New Roman" panose="02020603050405020304" pitchFamily="18" charset="0"/>
                <a:cs typeface="Times New Roman" panose="02020603050405020304" pitchFamily="18" charset="0"/>
              </a:rPr>
              <a:t>Tại</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trang</a:t>
            </a:r>
            <a:r>
              <a:rPr lang="en-US" sz="1100" dirty="0">
                <a:solidFill>
                  <a:schemeClr val="bg1"/>
                </a:solidFill>
                <a:latin typeface="Times New Roman" panose="02020603050405020304" pitchFamily="18" charset="0"/>
                <a:cs typeface="Times New Roman" panose="02020603050405020304" pitchFamily="18" charset="0"/>
              </a:rPr>
              <a:t> web </a:t>
            </a:r>
            <a:r>
              <a:rPr lang="en-US" sz="1100" dirty="0" err="1">
                <a:solidFill>
                  <a:schemeClr val="bg1"/>
                </a:solidFill>
                <a:latin typeface="Times New Roman" panose="02020603050405020304" pitchFamily="18" charset="0"/>
                <a:cs typeface="Times New Roman" panose="02020603050405020304" pitchFamily="18" charset="0"/>
              </a:rPr>
              <a:t>này</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Thông</a:t>
            </a:r>
            <a:r>
              <a:rPr lang="en-US" sz="1100" dirty="0">
                <a:solidFill>
                  <a:schemeClr val="bg1"/>
                </a:solidFill>
                <a:latin typeface="Times New Roman" panose="02020603050405020304" pitchFamily="18" charset="0"/>
                <a:cs typeface="Times New Roman" panose="02020603050405020304" pitchFamily="18" charset="0"/>
              </a:rPr>
              <a:t> tin </a:t>
            </a:r>
            <a:r>
              <a:rPr lang="en-US" sz="1100" dirty="0" err="1">
                <a:solidFill>
                  <a:schemeClr val="bg1"/>
                </a:solidFill>
                <a:latin typeface="Times New Roman" panose="02020603050405020304" pitchFamily="18" charset="0"/>
                <a:cs typeface="Times New Roman" panose="02020603050405020304" pitchFamily="18" charset="0"/>
              </a:rPr>
              <a:t>chẩn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đoán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sau</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khi</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chụp</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chiếu</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sẽ</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được</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hiển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thị</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đầy</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đủ</a:t>
            </a:r>
            <a:r>
              <a:rPr lang="en-US" sz="1100" dirty="0">
                <a:solidFill>
                  <a:schemeClr val="bg1"/>
                </a:solidFill>
                <a:latin typeface="Times New Roman" panose="02020603050405020304" pitchFamily="18" charset="0"/>
                <a:cs typeface="Times New Roman" panose="02020603050405020304" pitchFamily="18" charset="0"/>
              </a:rPr>
              <a:t>:</a:t>
            </a:r>
          </a:p>
          <a:p>
            <a:pPr lvl="0"/>
            <a:r>
              <a:rPr lang="en-US" sz="1100" dirty="0" err="1">
                <a:solidFill>
                  <a:schemeClr val="bg1"/>
                </a:solidFill>
                <a:latin typeface="Times New Roman" panose="02020603050405020304" pitchFamily="18" charset="0"/>
                <a:cs typeface="Times New Roman" panose="02020603050405020304" pitchFamily="18" charset="0"/>
              </a:rPr>
              <a:t>Thông</a:t>
            </a:r>
            <a:r>
              <a:rPr lang="en-US" sz="1100" dirty="0">
                <a:solidFill>
                  <a:schemeClr val="bg1"/>
                </a:solidFill>
                <a:latin typeface="Times New Roman" panose="02020603050405020304" pitchFamily="18" charset="0"/>
                <a:cs typeface="Times New Roman" panose="02020603050405020304" pitchFamily="18" charset="0"/>
              </a:rPr>
              <a:t> tin </a:t>
            </a:r>
            <a:r>
              <a:rPr lang="en-US" sz="1100" dirty="0" err="1">
                <a:solidFill>
                  <a:schemeClr val="bg1"/>
                </a:solidFill>
                <a:latin typeface="Times New Roman" panose="02020603050405020304" pitchFamily="18" charset="0"/>
                <a:cs typeface="Times New Roman" panose="02020603050405020304" pitchFamily="18" charset="0"/>
              </a:rPr>
              <a:t>cá</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nhân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của</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bệnh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nhân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mã</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số</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bảo</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hiểm</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họ</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tên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ngày</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sinh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giới</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tính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số</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điện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thoại</a:t>
            </a:r>
            <a:r>
              <a:rPr lang="en-US" sz="1100" dirty="0">
                <a:solidFill>
                  <a:schemeClr val="bg1"/>
                </a:solidFill>
                <a:latin typeface="Times New Roman" panose="02020603050405020304" pitchFamily="18" charset="0"/>
                <a:cs typeface="Times New Roman" panose="02020603050405020304" pitchFamily="18" charset="0"/>
              </a:rPr>
              <a:t>, email, </a:t>
            </a:r>
            <a:r>
              <a:rPr lang="en-US" sz="1100" dirty="0" err="1">
                <a:solidFill>
                  <a:schemeClr val="bg1"/>
                </a:solidFill>
                <a:latin typeface="Times New Roman" panose="02020603050405020304" pitchFamily="18" charset="0"/>
                <a:cs typeface="Times New Roman" panose="02020603050405020304" pitchFamily="18" charset="0"/>
              </a:rPr>
              <a:t>ngày</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tái</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khám</a:t>
            </a:r>
            <a:endParaRPr lang="en-US" sz="1100" dirty="0">
              <a:solidFill>
                <a:schemeClr val="bg1"/>
              </a:solidFill>
              <a:latin typeface="Times New Roman" panose="02020603050405020304" pitchFamily="18" charset="0"/>
              <a:cs typeface="Times New Roman" panose="02020603050405020304" pitchFamily="18" charset="0"/>
            </a:endParaRPr>
          </a:p>
          <a:p>
            <a:pPr lvl="0"/>
            <a:r>
              <a:rPr lang="en-US" sz="1100" dirty="0" err="1">
                <a:solidFill>
                  <a:schemeClr val="bg1"/>
                </a:solidFill>
                <a:latin typeface="Times New Roman" panose="02020603050405020304" pitchFamily="18" charset="0"/>
                <a:cs typeface="Times New Roman" panose="02020603050405020304" pitchFamily="18" charset="0"/>
              </a:rPr>
              <a:t>Ngày</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chụp</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chiếu</a:t>
            </a:r>
            <a:endParaRPr lang="en-US" sz="1100" dirty="0">
              <a:solidFill>
                <a:schemeClr val="bg1"/>
              </a:solidFill>
              <a:latin typeface="Times New Roman" panose="02020603050405020304" pitchFamily="18" charset="0"/>
              <a:cs typeface="Times New Roman" panose="02020603050405020304" pitchFamily="18" charset="0"/>
            </a:endParaRPr>
          </a:p>
          <a:p>
            <a:pPr lvl="0"/>
            <a:r>
              <a:rPr lang="en-US" sz="1100" dirty="0" err="1">
                <a:solidFill>
                  <a:schemeClr val="bg1"/>
                </a:solidFill>
                <a:latin typeface="Times New Roman" panose="02020603050405020304" pitchFamily="18" charset="0"/>
                <a:cs typeface="Times New Roman" panose="02020603050405020304" pitchFamily="18" charset="0"/>
              </a:rPr>
              <a:t>Kỹ</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thuật</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chụp</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chiếu</a:t>
            </a:r>
            <a:endParaRPr lang="en-US" sz="1100" dirty="0">
              <a:solidFill>
                <a:schemeClr val="bg1"/>
              </a:solidFill>
              <a:latin typeface="Times New Roman" panose="02020603050405020304" pitchFamily="18" charset="0"/>
              <a:cs typeface="Times New Roman" panose="02020603050405020304" pitchFamily="18" charset="0"/>
            </a:endParaRPr>
          </a:p>
          <a:p>
            <a:pPr lvl="0"/>
            <a:r>
              <a:rPr lang="en-US" sz="1100" dirty="0" err="1">
                <a:solidFill>
                  <a:schemeClr val="bg1"/>
                </a:solidFill>
                <a:latin typeface="Times New Roman" panose="02020603050405020304" pitchFamily="18" charset="0"/>
                <a:cs typeface="Times New Roman" panose="02020603050405020304" pitchFamily="18" charset="0"/>
              </a:rPr>
              <a:t>Mô</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tả</a:t>
            </a:r>
            <a:r>
              <a:rPr lang="en-US" sz="1100" dirty="0">
                <a:solidFill>
                  <a:schemeClr val="bg1"/>
                </a:solidFill>
                <a:latin typeface="Times New Roman" panose="02020603050405020304" pitchFamily="18" charset="0"/>
                <a:cs typeface="Times New Roman" panose="02020603050405020304" pitchFamily="18" charset="0"/>
              </a:rPr>
              <a:t> chi </a:t>
            </a:r>
            <a:r>
              <a:rPr lang="en-US" sz="1100" dirty="0" err="1">
                <a:solidFill>
                  <a:schemeClr val="bg1"/>
                </a:solidFill>
                <a:latin typeface="Times New Roman" panose="02020603050405020304" pitchFamily="18" charset="0"/>
                <a:cs typeface="Times New Roman" panose="02020603050405020304" pitchFamily="18" charset="0"/>
              </a:rPr>
              <a:t>tiết</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hình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ảnh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chụp</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chiếu</a:t>
            </a:r>
            <a:endParaRPr lang="en-US" sz="1100" dirty="0">
              <a:solidFill>
                <a:schemeClr val="bg1"/>
              </a:solidFill>
              <a:latin typeface="Times New Roman" panose="02020603050405020304" pitchFamily="18" charset="0"/>
              <a:cs typeface="Times New Roman" panose="02020603050405020304" pitchFamily="18" charset="0"/>
            </a:endParaRPr>
          </a:p>
          <a:p>
            <a:pPr lvl="0"/>
            <a:r>
              <a:rPr lang="en-US" sz="1100" dirty="0" err="1">
                <a:solidFill>
                  <a:schemeClr val="bg1"/>
                </a:solidFill>
                <a:latin typeface="Times New Roman" panose="02020603050405020304" pitchFamily="18" charset="0"/>
                <a:cs typeface="Times New Roman" panose="02020603050405020304" pitchFamily="18" charset="0"/>
              </a:rPr>
              <a:t>Kết</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luận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sau</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khi</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phân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tích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từ</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hình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ảnh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chụp</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chiếu</a:t>
            </a:r>
            <a:endParaRPr lang="en-US" sz="1100" dirty="0">
              <a:solidFill>
                <a:schemeClr val="bg1"/>
              </a:solidFill>
              <a:latin typeface="Times New Roman" panose="02020603050405020304" pitchFamily="18" charset="0"/>
              <a:cs typeface="Times New Roman" panose="02020603050405020304" pitchFamily="18" charset="0"/>
            </a:endParaRPr>
          </a:p>
          <a:p>
            <a:pPr lvl="0"/>
            <a:r>
              <a:rPr lang="en-US" sz="1100" dirty="0" err="1">
                <a:solidFill>
                  <a:schemeClr val="bg1"/>
                </a:solidFill>
                <a:latin typeface="Times New Roman" panose="02020603050405020304" pitchFamily="18" charset="0"/>
                <a:cs typeface="Times New Roman" panose="02020603050405020304" pitchFamily="18" charset="0"/>
              </a:rPr>
              <a:t>Bác</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sĩ</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chẩn</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đoán</a:t>
            </a:r>
            <a:endParaRPr lang="en-US" sz="1100" dirty="0">
              <a:solidFill>
                <a:schemeClr val="bg1"/>
              </a:solidFill>
              <a:latin typeface="Times New Roman" panose="02020603050405020304" pitchFamily="18" charset="0"/>
              <a:cs typeface="Times New Roman" panose="02020603050405020304" pitchFamily="18" charset="0"/>
            </a:endParaRPr>
          </a:p>
          <a:p>
            <a:pPr lvl="0"/>
            <a:r>
              <a:rPr lang="en-US" sz="1100" dirty="0" err="1">
                <a:solidFill>
                  <a:schemeClr val="bg1"/>
                </a:solidFill>
                <a:latin typeface="Times New Roman" panose="02020603050405020304" pitchFamily="18" charset="0"/>
                <a:cs typeface="Times New Roman" panose="02020603050405020304" pitchFamily="18" charset="0"/>
              </a:rPr>
              <a:t>Hình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ảnh</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chụp</a:t>
            </a:r>
            <a:r>
              <a:rPr lang="en-US" sz="1100" dirty="0">
                <a:solidFill>
                  <a:schemeClr val="bg1"/>
                </a:solidFill>
                <a:latin typeface="Times New Roman" panose="02020603050405020304" pitchFamily="18" charset="0"/>
                <a:cs typeface="Times New Roman" panose="02020603050405020304" pitchFamily="18" charset="0"/>
              </a:rPr>
              <a:t> </a:t>
            </a:r>
            <a:r>
              <a:rPr lang="en-US" sz="1100" dirty="0" err="1">
                <a:solidFill>
                  <a:schemeClr val="bg1"/>
                </a:solidFill>
                <a:latin typeface="Times New Roman" panose="02020603050405020304" pitchFamily="18" charset="0"/>
                <a:cs typeface="Times New Roman" panose="02020603050405020304" pitchFamily="18" charset="0"/>
              </a:rPr>
              <a:t>chiếu</a:t>
            </a:r>
            <a:r>
              <a:rPr lang="en-US" sz="1100" dirty="0">
                <a:solidFill>
                  <a:schemeClr val="bg1"/>
                </a:solidFill>
                <a:latin typeface="Times New Roman" panose="02020603050405020304" pitchFamily="18" charset="0"/>
                <a:cs typeface="Times New Roman" panose="02020603050405020304" pitchFamily="18" charset="0"/>
              </a:rPr>
              <a:t>.</a:t>
            </a:r>
          </a:p>
          <a:p>
            <a:pPr marL="114300" lvl="0" indent="0" algn="just">
              <a:buNone/>
            </a:pPr>
            <a:endParaRPr sz="8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pic>
        <p:nvPicPr>
          <p:cNvPr id="16" name="Picture 15"/>
          <p:cNvPicPr/>
          <p:nvPr/>
        </p:nvPicPr>
        <p:blipFill rotWithShape="1">
          <a:blip r:embed="rId4" cstate="print">
            <a:extLst>
              <a:ext uri="{28A0092B-C50C-407E-A947-70E740481C1C}">
                <a14:useLocalDpi xmlns:a14="http://schemas.microsoft.com/office/drawing/2010/main" val="0"/>
              </a:ext>
            </a:extLst>
          </a:blip>
          <a:srcRect r="1418"/>
          <a:stretch/>
        </p:blipFill>
        <p:spPr>
          <a:xfrm>
            <a:off x="457200" y="979935"/>
            <a:ext cx="5105400" cy="2000745"/>
          </a:xfrm>
          <a:prstGeom prst="rect">
            <a:avLst/>
          </a:prstGeom>
        </p:spPr>
      </p:pic>
      <p:pic>
        <p:nvPicPr>
          <p:cNvPr id="17" name="Picture 16"/>
          <p:cNvPicPr/>
          <p:nvPr/>
        </p:nvPicPr>
        <p:blipFill>
          <a:blip r:embed="rId5" cstate="print">
            <a:extLst>
              <a:ext uri="{28A0092B-C50C-407E-A947-70E740481C1C}">
                <a14:useLocalDpi xmlns:a14="http://schemas.microsoft.com/office/drawing/2010/main" val="0"/>
              </a:ext>
            </a:extLst>
          </a:blip>
          <a:stretch>
            <a:fillRect/>
          </a:stretch>
        </p:blipFill>
        <p:spPr>
          <a:xfrm>
            <a:off x="457200" y="2980680"/>
            <a:ext cx="5105400" cy="2162822"/>
          </a:xfrm>
          <a:prstGeom prst="rect">
            <a:avLst/>
          </a:prstGeom>
        </p:spPr>
      </p:pic>
    </p:spTree>
    <p:extLst>
      <p:ext uri="{BB962C8B-B14F-4D97-AF65-F5344CB8AC3E}">
        <p14:creationId xmlns:p14="http://schemas.microsoft.com/office/powerpoint/2010/main" val="1898287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33299" y="-29936"/>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smtClean="0">
                <a:solidFill>
                  <a:schemeClr val="bg1"/>
                </a:solidFill>
                <a:latin typeface="Times New Roman" panose="02020603050405020304" pitchFamily="18" charset="0"/>
                <a:cs typeface="Times New Roman" panose="02020603050405020304" pitchFamily="18" charset="0"/>
              </a:rPr>
              <a:t>6. Giao diện Admin</a:t>
            </a:r>
            <a:r>
              <a:rPr lang="en" b="1" dirty="0" smtClean="0">
                <a:solidFill>
                  <a:schemeClr val="bg1"/>
                </a:solidFill>
                <a:latin typeface="Times New Roman" panose="02020603050405020304" pitchFamily="18" charset="0"/>
                <a:cs typeface="Times New Roman" panose="02020603050405020304" pitchFamily="18" charset="0"/>
              </a:rPr>
              <a:t>.</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4" name="Google Shape;510;p53"/>
          <p:cNvSpPr txBox="1">
            <a:spLocks noGrp="1"/>
          </p:cNvSpPr>
          <p:nvPr>
            <p:ph type="body" idx="3"/>
          </p:nvPr>
        </p:nvSpPr>
        <p:spPr>
          <a:xfrm>
            <a:off x="1143000" y="4629150"/>
            <a:ext cx="3733800" cy="457200"/>
          </a:xfrm>
          <a:prstGeom prst="rect">
            <a:avLst/>
          </a:prstGeom>
        </p:spPr>
        <p:txBody>
          <a:bodyPr spcFirstLastPara="1" wrap="square" lIns="91425" tIns="91425" rIns="91425" bIns="91425" anchor="t" anchorCtr="0">
            <a:noAutofit/>
          </a:bodyPr>
          <a:lstStyle/>
          <a:p>
            <a:pPr marL="114300" lvl="0" indent="0">
              <a:buNone/>
            </a:pPr>
            <a:r>
              <a:rPr lang="en-US" sz="1200" dirty="0" err="1">
                <a:solidFill>
                  <a:schemeClr val="bg1"/>
                </a:solidFill>
                <a:latin typeface="Times New Roman" panose="02020603050405020304" pitchFamily="18" charset="0"/>
                <a:cs typeface="Times New Roman" panose="02020603050405020304" pitchFamily="18" charset="0"/>
              </a:rPr>
              <a:t>Đường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dẫn</a:t>
            </a:r>
            <a:r>
              <a:rPr lang="en-US" sz="1200" dirty="0">
                <a:solidFill>
                  <a:schemeClr val="bg1"/>
                </a:solidFill>
                <a:latin typeface="Times New Roman" panose="02020603050405020304" pitchFamily="18" charset="0"/>
                <a:cs typeface="Times New Roman" panose="02020603050405020304" pitchFamily="18" charset="0"/>
              </a:rPr>
              <a:t> (/admin)</a:t>
            </a:r>
          </a:p>
          <a:p>
            <a:pPr marL="114300" indent="0">
              <a:buNone/>
            </a:pPr>
            <a:r>
              <a:rPr lang="en-US" sz="1200" dirty="0" err="1">
                <a:solidFill>
                  <a:schemeClr val="bg1"/>
                </a:solidFill>
                <a:latin typeface="Times New Roman" panose="02020603050405020304" pitchFamily="18" charset="0"/>
                <a:cs typeface="Times New Roman" panose="02020603050405020304" pitchFamily="18" charset="0"/>
              </a:rPr>
              <a:t>Có</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quyền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tạo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tài</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khoản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cho</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Bác</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sĩ</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Bệnh</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nhân</a:t>
            </a:r>
            <a:endParaRPr lang="en-US" sz="1200" dirty="0">
              <a:solidFill>
                <a:schemeClr val="bg1"/>
              </a:solidFill>
              <a:latin typeface="Times New Roman" panose="02020603050405020304" pitchFamily="18" charset="0"/>
              <a:cs typeface="Times New Roman" panose="02020603050405020304" pitchFamily="18" charset="0"/>
            </a:endParaRPr>
          </a:p>
          <a:p>
            <a:pPr marL="114300" lvl="0" indent="0" algn="just">
              <a:buNone/>
            </a:pPr>
            <a:endParaRPr sz="8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pic>
        <p:nvPicPr>
          <p:cNvPr id="18" name="Picture 17"/>
          <p:cNvPicPr/>
          <p:nvPr/>
        </p:nvPicPr>
        <p:blipFill>
          <a:blip r:embed="rId4" cstate="print">
            <a:extLst>
              <a:ext uri="{28A0092B-C50C-407E-A947-70E740481C1C}">
                <a14:useLocalDpi xmlns:a14="http://schemas.microsoft.com/office/drawing/2010/main" val="0"/>
              </a:ext>
            </a:extLst>
          </a:blip>
          <a:stretch>
            <a:fillRect/>
          </a:stretch>
        </p:blipFill>
        <p:spPr>
          <a:xfrm>
            <a:off x="952499" y="1089322"/>
            <a:ext cx="7239000" cy="3539828"/>
          </a:xfrm>
          <a:prstGeom prst="rect">
            <a:avLst/>
          </a:prstGeom>
        </p:spPr>
      </p:pic>
    </p:spTree>
    <p:extLst>
      <p:ext uri="{BB962C8B-B14F-4D97-AF65-F5344CB8AC3E}">
        <p14:creationId xmlns:p14="http://schemas.microsoft.com/office/powerpoint/2010/main" val="3201909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0" y="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solidFill>
                  <a:schemeClr val="bg1"/>
                </a:solidFill>
                <a:latin typeface="Times New Roman" panose="02020603050405020304" pitchFamily="18" charset="0"/>
                <a:cs typeface="Times New Roman" panose="02020603050405020304" pitchFamily="18" charset="0"/>
              </a:rPr>
              <a:t>6</a:t>
            </a:r>
            <a:r>
              <a:rPr lang="en" b="1" dirty="0" smtClean="0">
                <a:solidFill>
                  <a:schemeClr val="bg1"/>
                </a:solidFill>
                <a:latin typeface="Times New Roman" panose="02020603050405020304" pitchFamily="18" charset="0"/>
                <a:cs typeface="Times New Roman" panose="02020603050405020304" pitchFamily="18" charset="0"/>
              </a:rPr>
              <a:t>. Giao diện Admin</a:t>
            </a:r>
            <a:r>
              <a:rPr lang="en" b="1" dirty="0" smtClean="0">
                <a:solidFill>
                  <a:schemeClr val="bg1"/>
                </a:solidFill>
                <a:latin typeface="Times New Roman" panose="02020603050405020304" pitchFamily="18" charset="0"/>
                <a:cs typeface="Times New Roman" panose="02020603050405020304" pitchFamily="18" charset="0"/>
              </a:rPr>
              <a:t>.</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4" name="Google Shape;510;p53"/>
          <p:cNvSpPr txBox="1">
            <a:spLocks noGrp="1"/>
          </p:cNvSpPr>
          <p:nvPr>
            <p:ph type="body" idx="3"/>
          </p:nvPr>
        </p:nvSpPr>
        <p:spPr>
          <a:xfrm>
            <a:off x="277206" y="4095750"/>
            <a:ext cx="3810000" cy="762001"/>
          </a:xfrm>
          <a:prstGeom prst="rect">
            <a:avLst/>
          </a:prstGeom>
        </p:spPr>
        <p:txBody>
          <a:bodyPr spcFirstLastPara="1" wrap="square" lIns="91425" tIns="91425" rIns="91425" bIns="91425" anchor="t" anchorCtr="0">
            <a:noAutofit/>
          </a:bodyPr>
          <a:lstStyle/>
          <a:p>
            <a:pPr marL="114300" lvl="0" indent="0" algn="just">
              <a:buNone/>
            </a:pPr>
            <a:r>
              <a:rPr lang="en-US" sz="1200" dirty="0" err="1">
                <a:solidFill>
                  <a:schemeClr val="bg1"/>
                </a:solidFill>
                <a:latin typeface="Times New Roman"/>
                <a:ea typeface="Calibri"/>
              </a:rPr>
              <a:t>Nếu</a:t>
            </a:r>
            <a:r>
              <a:rPr lang="en-US" sz="1200" dirty="0">
                <a:solidFill>
                  <a:schemeClr val="bg1"/>
                </a:solidFill>
                <a:latin typeface="Times New Roman"/>
                <a:ea typeface="Calibri"/>
              </a:rPr>
              <a:t> </a:t>
            </a:r>
            <a:r>
              <a:rPr lang="en-US" sz="1200" dirty="0" err="1">
                <a:solidFill>
                  <a:schemeClr val="bg1"/>
                </a:solidFill>
                <a:latin typeface="Times New Roman"/>
                <a:ea typeface="Calibri"/>
              </a:rPr>
              <a:t>có</a:t>
            </a:r>
            <a:r>
              <a:rPr lang="en-US" sz="1200" dirty="0">
                <a:solidFill>
                  <a:schemeClr val="bg1"/>
                </a:solidFill>
                <a:latin typeface="Times New Roman"/>
                <a:ea typeface="Calibri"/>
              </a:rPr>
              <a:t> </a:t>
            </a:r>
            <a:r>
              <a:rPr lang="en-US" sz="1200" dirty="0" err="1">
                <a:solidFill>
                  <a:schemeClr val="bg1"/>
                </a:solidFill>
                <a:latin typeface="Times New Roman"/>
                <a:ea typeface="Calibri"/>
              </a:rPr>
              <a:t>một</a:t>
            </a:r>
            <a:r>
              <a:rPr lang="en-US" sz="1200" dirty="0">
                <a:solidFill>
                  <a:schemeClr val="bg1"/>
                </a:solidFill>
                <a:latin typeface="Times New Roman"/>
                <a:ea typeface="Calibri"/>
              </a:rPr>
              <a:t> </a:t>
            </a:r>
            <a:r>
              <a:rPr lang="en-US" sz="1200" dirty="0" err="1">
                <a:solidFill>
                  <a:schemeClr val="bg1"/>
                </a:solidFill>
                <a:latin typeface="Times New Roman"/>
                <a:ea typeface="Calibri"/>
              </a:rPr>
              <a:t>Bác</a:t>
            </a:r>
            <a:r>
              <a:rPr lang="en-US" sz="1200" dirty="0">
                <a:solidFill>
                  <a:schemeClr val="bg1"/>
                </a:solidFill>
                <a:latin typeface="Times New Roman"/>
                <a:ea typeface="Calibri"/>
              </a:rPr>
              <a:t> </a:t>
            </a:r>
            <a:r>
              <a:rPr lang="en-US" sz="1200" dirty="0" err="1">
                <a:solidFill>
                  <a:schemeClr val="bg1"/>
                </a:solidFill>
                <a:latin typeface="Times New Roman"/>
                <a:ea typeface="Calibri"/>
              </a:rPr>
              <a:t>sĩ</a:t>
            </a:r>
            <a:r>
              <a:rPr lang="en-US" sz="1200" dirty="0">
                <a:solidFill>
                  <a:schemeClr val="bg1"/>
                </a:solidFill>
                <a:latin typeface="Times New Roman"/>
                <a:ea typeface="Calibri"/>
              </a:rPr>
              <a:t> </a:t>
            </a:r>
            <a:r>
              <a:rPr lang="en-US" sz="1200" dirty="0" err="1">
                <a:solidFill>
                  <a:schemeClr val="bg1"/>
                </a:solidFill>
                <a:latin typeface="Times New Roman"/>
                <a:ea typeface="Calibri"/>
              </a:rPr>
              <a:t>mới</a:t>
            </a:r>
            <a:r>
              <a:rPr lang="en-US" sz="1200" dirty="0">
                <a:solidFill>
                  <a:schemeClr val="bg1"/>
                </a:solidFill>
                <a:latin typeface="Times New Roman"/>
                <a:ea typeface="Calibri"/>
              </a:rPr>
              <a:t> </a:t>
            </a:r>
            <a:r>
              <a:rPr lang="en-US" sz="1200" dirty="0" err="1">
                <a:solidFill>
                  <a:schemeClr val="bg1"/>
                </a:solidFill>
                <a:latin typeface="Times New Roman"/>
                <a:ea typeface="Calibri"/>
              </a:rPr>
              <a:t>vào</a:t>
            </a:r>
            <a:r>
              <a:rPr lang="en-US" sz="1200" dirty="0">
                <a:solidFill>
                  <a:schemeClr val="bg1"/>
                </a:solidFill>
                <a:latin typeface="Times New Roman"/>
                <a:ea typeface="Calibri"/>
              </a:rPr>
              <a:t> </a:t>
            </a:r>
            <a:r>
              <a:rPr lang="en-US" sz="1200" dirty="0" err="1">
                <a:solidFill>
                  <a:schemeClr val="bg1"/>
                </a:solidFill>
                <a:latin typeface="Times New Roman"/>
                <a:ea typeface="Calibri"/>
              </a:rPr>
              <a:t>nhận</a:t>
            </a:r>
            <a:r>
              <a:rPr lang="en-US" sz="1200" dirty="0">
                <a:solidFill>
                  <a:schemeClr val="bg1"/>
                </a:solidFill>
                <a:latin typeface="Times New Roman"/>
                <a:ea typeface="Calibri"/>
              </a:rPr>
              <a:t> </a:t>
            </a:r>
            <a:r>
              <a:rPr lang="en-US" sz="1200" dirty="0" err="1">
                <a:solidFill>
                  <a:schemeClr val="bg1"/>
                </a:solidFill>
                <a:latin typeface="Times New Roman"/>
                <a:ea typeface="Calibri"/>
              </a:rPr>
              <a:t>việc</a:t>
            </a:r>
            <a:r>
              <a:rPr lang="en-US" sz="1200" dirty="0">
                <a:solidFill>
                  <a:schemeClr val="bg1"/>
                </a:solidFill>
                <a:latin typeface="Times New Roman"/>
                <a:ea typeface="Calibri"/>
              </a:rPr>
              <a:t>, Admin </a:t>
            </a:r>
            <a:r>
              <a:rPr lang="en-US" sz="1200" dirty="0" err="1">
                <a:solidFill>
                  <a:schemeClr val="bg1"/>
                </a:solidFill>
                <a:latin typeface="Times New Roman"/>
                <a:ea typeface="Calibri"/>
              </a:rPr>
              <a:t>có</a:t>
            </a:r>
            <a:r>
              <a:rPr lang="en-US" sz="1200" dirty="0">
                <a:solidFill>
                  <a:schemeClr val="bg1"/>
                </a:solidFill>
                <a:latin typeface="Times New Roman"/>
                <a:ea typeface="Calibri"/>
              </a:rPr>
              <a:t> </a:t>
            </a:r>
            <a:r>
              <a:rPr lang="en-US" sz="1200" dirty="0" err="1">
                <a:solidFill>
                  <a:schemeClr val="bg1"/>
                </a:solidFill>
                <a:latin typeface="Times New Roman"/>
                <a:ea typeface="Calibri"/>
              </a:rPr>
              <a:t>nhiệm</a:t>
            </a:r>
            <a:r>
              <a:rPr lang="en-US" sz="1200" dirty="0">
                <a:solidFill>
                  <a:schemeClr val="bg1"/>
                </a:solidFill>
                <a:latin typeface="Times New Roman"/>
                <a:ea typeface="Calibri"/>
              </a:rPr>
              <a:t> </a:t>
            </a:r>
            <a:r>
              <a:rPr lang="en-US" sz="1200" dirty="0" err="1">
                <a:solidFill>
                  <a:schemeClr val="bg1"/>
                </a:solidFill>
                <a:latin typeface="Times New Roman"/>
                <a:ea typeface="Calibri"/>
              </a:rPr>
              <a:t>vụ</a:t>
            </a:r>
            <a:r>
              <a:rPr lang="en-US" sz="1200" dirty="0">
                <a:solidFill>
                  <a:schemeClr val="bg1"/>
                </a:solidFill>
                <a:latin typeface="Times New Roman"/>
                <a:ea typeface="Calibri"/>
              </a:rPr>
              <a:t> </a:t>
            </a:r>
            <a:r>
              <a:rPr lang="en-US" sz="1200" dirty="0" err="1">
                <a:solidFill>
                  <a:schemeClr val="bg1"/>
                </a:solidFill>
                <a:latin typeface="Times New Roman"/>
                <a:ea typeface="Calibri"/>
              </a:rPr>
              <a:t>đăng</a:t>
            </a:r>
            <a:r>
              <a:rPr lang="en-US" sz="1200" dirty="0">
                <a:solidFill>
                  <a:schemeClr val="bg1"/>
                </a:solidFill>
                <a:latin typeface="Times New Roman"/>
                <a:ea typeface="Calibri"/>
              </a:rPr>
              <a:t> </a:t>
            </a:r>
            <a:r>
              <a:rPr lang="en-US" sz="1200" dirty="0" err="1">
                <a:solidFill>
                  <a:schemeClr val="bg1"/>
                </a:solidFill>
                <a:latin typeface="Times New Roman"/>
                <a:ea typeface="Calibri"/>
              </a:rPr>
              <a:t>ký</a:t>
            </a:r>
            <a:r>
              <a:rPr lang="en-US" sz="1200" dirty="0">
                <a:solidFill>
                  <a:schemeClr val="bg1"/>
                </a:solidFill>
                <a:latin typeface="Times New Roman"/>
                <a:ea typeface="Calibri"/>
              </a:rPr>
              <a:t> </a:t>
            </a:r>
            <a:r>
              <a:rPr lang="en-US" sz="1200" dirty="0" err="1">
                <a:solidFill>
                  <a:schemeClr val="bg1"/>
                </a:solidFill>
                <a:latin typeface="Times New Roman"/>
                <a:ea typeface="Calibri"/>
              </a:rPr>
              <a:t>tài</a:t>
            </a:r>
            <a:r>
              <a:rPr lang="en-US" sz="1200" dirty="0">
                <a:solidFill>
                  <a:schemeClr val="bg1"/>
                </a:solidFill>
                <a:latin typeface="Times New Roman"/>
                <a:ea typeface="Calibri"/>
              </a:rPr>
              <a:t> </a:t>
            </a:r>
            <a:r>
              <a:rPr lang="en-US" sz="1200" dirty="0" err="1">
                <a:solidFill>
                  <a:schemeClr val="bg1"/>
                </a:solidFill>
                <a:latin typeface="Times New Roman"/>
                <a:ea typeface="Calibri"/>
              </a:rPr>
              <a:t>khoản</a:t>
            </a:r>
            <a:r>
              <a:rPr lang="en-US" sz="1200" dirty="0">
                <a:solidFill>
                  <a:schemeClr val="bg1"/>
                </a:solidFill>
                <a:latin typeface="Times New Roman"/>
                <a:ea typeface="Calibri"/>
              </a:rPr>
              <a:t> </a:t>
            </a:r>
            <a:r>
              <a:rPr lang="en-US" sz="1200" dirty="0" err="1">
                <a:solidFill>
                  <a:schemeClr val="bg1"/>
                </a:solidFill>
                <a:latin typeface="Times New Roman"/>
                <a:ea typeface="Calibri"/>
              </a:rPr>
              <a:t>cho</a:t>
            </a:r>
            <a:r>
              <a:rPr lang="en-US" sz="1200" dirty="0">
                <a:solidFill>
                  <a:schemeClr val="bg1"/>
                </a:solidFill>
                <a:latin typeface="Times New Roman"/>
                <a:ea typeface="Calibri"/>
              </a:rPr>
              <a:t> </a:t>
            </a:r>
            <a:r>
              <a:rPr lang="en-US" sz="1200" dirty="0" err="1">
                <a:solidFill>
                  <a:schemeClr val="bg1"/>
                </a:solidFill>
                <a:latin typeface="Times New Roman"/>
                <a:ea typeface="Calibri"/>
              </a:rPr>
              <a:t>Bác</a:t>
            </a:r>
            <a:r>
              <a:rPr lang="en-US" sz="1200" dirty="0">
                <a:solidFill>
                  <a:schemeClr val="bg1"/>
                </a:solidFill>
                <a:latin typeface="Times New Roman"/>
                <a:ea typeface="Calibri"/>
              </a:rPr>
              <a:t> </a:t>
            </a:r>
            <a:r>
              <a:rPr lang="en-US" sz="1200" dirty="0" err="1">
                <a:solidFill>
                  <a:schemeClr val="bg1"/>
                </a:solidFill>
                <a:latin typeface="Times New Roman"/>
                <a:ea typeface="Calibri"/>
              </a:rPr>
              <a:t>sĩ</a:t>
            </a:r>
            <a:r>
              <a:rPr lang="en-US" sz="1200" dirty="0">
                <a:solidFill>
                  <a:schemeClr val="bg1"/>
                </a:solidFill>
                <a:latin typeface="Times New Roman"/>
                <a:ea typeface="Calibri"/>
              </a:rPr>
              <a:t> </a:t>
            </a:r>
            <a:r>
              <a:rPr lang="en-US" sz="1200" dirty="0" err="1">
                <a:solidFill>
                  <a:schemeClr val="bg1"/>
                </a:solidFill>
                <a:latin typeface="Times New Roman"/>
                <a:ea typeface="Calibri"/>
              </a:rPr>
              <a:t>mới</a:t>
            </a:r>
            <a:r>
              <a:rPr lang="en-US" sz="1200" dirty="0">
                <a:solidFill>
                  <a:schemeClr val="bg1"/>
                </a:solidFill>
                <a:latin typeface="Times New Roman"/>
                <a:ea typeface="Calibri"/>
              </a:rPr>
              <a:t>: </a:t>
            </a:r>
            <a:r>
              <a:rPr lang="en-US" sz="1200" dirty="0" err="1">
                <a:solidFill>
                  <a:schemeClr val="bg1"/>
                </a:solidFill>
                <a:latin typeface="Times New Roman"/>
                <a:ea typeface="Calibri"/>
              </a:rPr>
              <a:t>chọn</a:t>
            </a:r>
            <a:r>
              <a:rPr lang="en-US" sz="1200" dirty="0">
                <a:solidFill>
                  <a:schemeClr val="bg1"/>
                </a:solidFill>
                <a:latin typeface="Times New Roman"/>
                <a:ea typeface="Calibri"/>
              </a:rPr>
              <a:t> “</a:t>
            </a:r>
            <a:r>
              <a:rPr lang="en-US" sz="1200" dirty="0" err="1">
                <a:solidFill>
                  <a:schemeClr val="bg1"/>
                </a:solidFill>
                <a:latin typeface="Times New Roman"/>
                <a:ea typeface="Calibri"/>
              </a:rPr>
              <a:t>Thêm</a:t>
            </a:r>
            <a:r>
              <a:rPr lang="en-US" sz="1200" dirty="0">
                <a:solidFill>
                  <a:schemeClr val="bg1"/>
                </a:solidFill>
                <a:latin typeface="Times New Roman"/>
                <a:ea typeface="Calibri"/>
              </a:rPr>
              <a:t> </a:t>
            </a:r>
            <a:r>
              <a:rPr lang="en-US" sz="1200" dirty="0" err="1">
                <a:solidFill>
                  <a:schemeClr val="bg1"/>
                </a:solidFill>
                <a:latin typeface="Times New Roman"/>
                <a:ea typeface="Calibri"/>
              </a:rPr>
              <a:t>mới</a:t>
            </a:r>
            <a:r>
              <a:rPr lang="en-US" sz="1200" dirty="0">
                <a:solidFill>
                  <a:schemeClr val="bg1"/>
                </a:solidFill>
                <a:latin typeface="Times New Roman"/>
                <a:ea typeface="Calibri"/>
              </a:rPr>
              <a:t>”. Form </a:t>
            </a:r>
            <a:r>
              <a:rPr lang="en-US" sz="1200" dirty="0" err="1">
                <a:solidFill>
                  <a:schemeClr val="bg1"/>
                </a:solidFill>
                <a:latin typeface="Times New Roman"/>
                <a:ea typeface="Calibri"/>
              </a:rPr>
              <a:t>đăng</a:t>
            </a:r>
            <a:r>
              <a:rPr lang="en-US" sz="1200" dirty="0">
                <a:solidFill>
                  <a:schemeClr val="bg1"/>
                </a:solidFill>
                <a:latin typeface="Times New Roman"/>
                <a:ea typeface="Calibri"/>
              </a:rPr>
              <a:t> </a:t>
            </a:r>
            <a:r>
              <a:rPr lang="en-US" sz="1200" dirty="0" err="1">
                <a:solidFill>
                  <a:schemeClr val="bg1"/>
                </a:solidFill>
                <a:latin typeface="Times New Roman"/>
                <a:ea typeface="Calibri"/>
              </a:rPr>
              <a:t>ký</a:t>
            </a:r>
            <a:r>
              <a:rPr lang="en-US" sz="1200" dirty="0">
                <a:solidFill>
                  <a:schemeClr val="bg1"/>
                </a:solidFill>
                <a:latin typeface="Times New Roman"/>
                <a:ea typeface="Calibri"/>
              </a:rPr>
              <a:t> </a:t>
            </a:r>
            <a:r>
              <a:rPr lang="en-US" sz="1200" dirty="0" err="1">
                <a:solidFill>
                  <a:schemeClr val="bg1"/>
                </a:solidFill>
                <a:latin typeface="Times New Roman"/>
                <a:ea typeface="Calibri"/>
              </a:rPr>
              <a:t>tài</a:t>
            </a:r>
            <a:r>
              <a:rPr lang="en-US" sz="1200" dirty="0">
                <a:solidFill>
                  <a:schemeClr val="bg1"/>
                </a:solidFill>
                <a:latin typeface="Times New Roman"/>
                <a:ea typeface="Calibri"/>
              </a:rPr>
              <a:t> </a:t>
            </a:r>
            <a:r>
              <a:rPr lang="en-US" sz="1200" dirty="0" err="1">
                <a:solidFill>
                  <a:schemeClr val="bg1"/>
                </a:solidFill>
                <a:latin typeface="Times New Roman"/>
                <a:ea typeface="Calibri"/>
              </a:rPr>
              <a:t>khoản</a:t>
            </a:r>
            <a:r>
              <a:rPr lang="en-US" sz="1200" dirty="0">
                <a:solidFill>
                  <a:schemeClr val="bg1"/>
                </a:solidFill>
                <a:latin typeface="Times New Roman"/>
                <a:ea typeface="Calibri"/>
              </a:rPr>
              <a:t> </a:t>
            </a:r>
            <a:r>
              <a:rPr lang="en-US" sz="1200" dirty="0" err="1">
                <a:solidFill>
                  <a:schemeClr val="bg1"/>
                </a:solidFill>
                <a:latin typeface="Times New Roman"/>
                <a:ea typeface="Calibri"/>
              </a:rPr>
              <a:t>Bác</a:t>
            </a:r>
            <a:r>
              <a:rPr lang="en-US" sz="1200" dirty="0">
                <a:solidFill>
                  <a:schemeClr val="bg1"/>
                </a:solidFill>
                <a:latin typeface="Times New Roman"/>
                <a:ea typeface="Calibri"/>
              </a:rPr>
              <a:t> </a:t>
            </a:r>
            <a:r>
              <a:rPr lang="en-US" sz="1200" dirty="0" err="1">
                <a:solidFill>
                  <a:schemeClr val="bg1"/>
                </a:solidFill>
                <a:latin typeface="Times New Roman"/>
                <a:ea typeface="Calibri"/>
              </a:rPr>
              <a:t>sĩ</a:t>
            </a:r>
            <a:r>
              <a:rPr lang="en-US" sz="1200" dirty="0">
                <a:solidFill>
                  <a:schemeClr val="bg1"/>
                </a:solidFill>
                <a:latin typeface="Times New Roman"/>
                <a:ea typeface="Calibri"/>
              </a:rPr>
              <a:t> </a:t>
            </a:r>
            <a:r>
              <a:rPr lang="en-US" sz="1200" dirty="0" err="1">
                <a:solidFill>
                  <a:schemeClr val="bg1"/>
                </a:solidFill>
                <a:latin typeface="Times New Roman"/>
                <a:ea typeface="Calibri"/>
              </a:rPr>
              <a:t>sẽ</a:t>
            </a:r>
            <a:r>
              <a:rPr lang="en-US" sz="1200" dirty="0">
                <a:solidFill>
                  <a:schemeClr val="bg1"/>
                </a:solidFill>
                <a:latin typeface="Times New Roman"/>
                <a:ea typeface="Calibri"/>
              </a:rPr>
              <a:t> </a:t>
            </a:r>
            <a:r>
              <a:rPr lang="en-US" sz="1200" dirty="0" err="1">
                <a:solidFill>
                  <a:schemeClr val="bg1"/>
                </a:solidFill>
                <a:latin typeface="Times New Roman"/>
                <a:ea typeface="Calibri"/>
              </a:rPr>
              <a:t>hiển</a:t>
            </a:r>
            <a:r>
              <a:rPr lang="en-US" sz="1200" dirty="0">
                <a:solidFill>
                  <a:schemeClr val="bg1"/>
                </a:solidFill>
                <a:latin typeface="Times New Roman"/>
                <a:ea typeface="Calibri"/>
              </a:rPr>
              <a:t> </a:t>
            </a:r>
            <a:r>
              <a:rPr lang="en-US" sz="1200" dirty="0" err="1">
                <a:solidFill>
                  <a:schemeClr val="bg1"/>
                </a:solidFill>
                <a:latin typeface="Times New Roman"/>
                <a:ea typeface="Calibri"/>
              </a:rPr>
              <a:t>thị</a:t>
            </a:r>
            <a:r>
              <a:rPr lang="en-US" sz="1200" dirty="0">
                <a:solidFill>
                  <a:schemeClr val="bg1"/>
                </a:solidFill>
                <a:latin typeface="Times New Roman"/>
                <a:ea typeface="Calibri"/>
              </a:rPr>
              <a:t> </a:t>
            </a:r>
            <a:r>
              <a:rPr lang="en-US" sz="1200" dirty="0" err="1">
                <a:solidFill>
                  <a:schemeClr val="bg1"/>
                </a:solidFill>
                <a:latin typeface="Times New Roman"/>
                <a:ea typeface="Calibri"/>
              </a:rPr>
              <a:t>ra</a:t>
            </a:r>
            <a:endParaRPr sz="12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sp>
        <p:nvSpPr>
          <p:cNvPr id="18" name="Google Shape;510;p53"/>
          <p:cNvSpPr txBox="1">
            <a:spLocks noGrp="1"/>
          </p:cNvSpPr>
          <p:nvPr>
            <p:ph type="body" idx="3"/>
          </p:nvPr>
        </p:nvSpPr>
        <p:spPr>
          <a:xfrm>
            <a:off x="4724400" y="4000500"/>
            <a:ext cx="4419599" cy="933450"/>
          </a:xfrm>
          <a:prstGeom prst="rect">
            <a:avLst/>
          </a:prstGeom>
        </p:spPr>
        <p:txBody>
          <a:bodyPr spcFirstLastPara="1" wrap="square" lIns="91425" tIns="91425" rIns="91425" bIns="91425" anchor="t" anchorCtr="0">
            <a:noAutofit/>
          </a:bodyPr>
          <a:lstStyle/>
          <a:p>
            <a:pPr marL="0" indent="0" algn="just">
              <a:spcBef>
                <a:spcPts val="600"/>
              </a:spcBef>
              <a:spcAft>
                <a:spcPts val="600"/>
              </a:spcAft>
              <a:buNone/>
            </a:pPr>
            <a:r>
              <a:rPr lang="en-US" sz="1000" dirty="0" err="1" smtClean="0">
                <a:solidFill>
                  <a:schemeClr val="bg1"/>
                </a:solidFill>
                <a:latin typeface="Times New Roman" panose="02020603050405020304" pitchFamily="18" charset="0"/>
                <a:ea typeface="Calibri"/>
                <a:cs typeface="Times New Roman" panose="02020603050405020304" pitchFamily="18" charset="0"/>
              </a:rPr>
              <a:t>Gồm</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thông</a:t>
            </a:r>
            <a:r>
              <a:rPr lang="en-US" sz="1000" dirty="0">
                <a:solidFill>
                  <a:schemeClr val="bg1"/>
                </a:solidFill>
                <a:latin typeface="Times New Roman" panose="02020603050405020304" pitchFamily="18" charset="0"/>
                <a:ea typeface="Calibri"/>
                <a:cs typeface="Times New Roman" panose="02020603050405020304" pitchFamily="18" charset="0"/>
              </a:rPr>
              <a:t> tin </a:t>
            </a:r>
            <a:r>
              <a:rPr lang="en-US" sz="1000" dirty="0" err="1">
                <a:solidFill>
                  <a:schemeClr val="bg1"/>
                </a:solidFill>
                <a:latin typeface="Times New Roman" panose="02020603050405020304" pitchFamily="18" charset="0"/>
                <a:ea typeface="Calibri"/>
                <a:cs typeface="Times New Roman" panose="02020603050405020304" pitchFamily="18" charset="0"/>
              </a:rPr>
              <a:t>cá</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nhân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của</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sĩ:Họ</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và</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Tên</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Ngày</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Sinh</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Quê</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quán</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Giới</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tính</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Số</a:t>
            </a:r>
            <a:r>
              <a:rPr lang="en-US" sz="1000" dirty="0" smtClean="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điện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smtClean="0">
                <a:solidFill>
                  <a:schemeClr val="bg1"/>
                </a:solidFill>
                <a:latin typeface="Times New Roman" panose="02020603050405020304" pitchFamily="18" charset="0"/>
                <a:ea typeface="Calibri"/>
                <a:cs typeface="Times New Roman" panose="02020603050405020304" pitchFamily="18" charset="0"/>
              </a:rPr>
              <a:t>thoại</a:t>
            </a:r>
            <a:r>
              <a:rPr lang="en-US" sz="1000" dirty="0" smtClean="0">
                <a:solidFill>
                  <a:schemeClr val="bg1"/>
                </a:solidFill>
                <a:latin typeface="Times New Roman" panose="02020603050405020304" pitchFamily="18" charset="0"/>
                <a:ea typeface="Calibri"/>
                <a:cs typeface="Times New Roman" panose="02020603050405020304" pitchFamily="18" charset="0"/>
              </a:rPr>
              <a:t>, Email</a:t>
            </a:r>
          </a:p>
          <a:p>
            <a:pPr marL="0" lvl="0" indent="0" algn="just">
              <a:spcAft>
                <a:spcPts val="600"/>
              </a:spcAft>
              <a:buNone/>
            </a:pPr>
            <a:r>
              <a:rPr lang="en-US" sz="1000" dirty="0" smtClean="0">
                <a:solidFill>
                  <a:schemeClr val="bg1"/>
                </a:solidFill>
                <a:latin typeface="Times New Roman" panose="02020603050405020304" pitchFamily="18" charset="0"/>
                <a:ea typeface="Calibri"/>
                <a:cs typeface="Times New Roman" panose="02020603050405020304" pitchFamily="18" charset="0"/>
              </a:rPr>
              <a:t>Sau </a:t>
            </a:r>
            <a:r>
              <a:rPr lang="en-US" sz="1000" dirty="0" err="1">
                <a:solidFill>
                  <a:schemeClr val="bg1"/>
                </a:solidFill>
                <a:latin typeface="Times New Roman" panose="02020603050405020304" pitchFamily="18" charset="0"/>
                <a:ea typeface="Calibri"/>
                <a:cs typeface="Times New Roman" panose="02020603050405020304" pitchFamily="18" charset="0"/>
              </a:rPr>
              <a:t>khi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hoàn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tất</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nhập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thông</a:t>
            </a:r>
            <a:r>
              <a:rPr lang="en-US" sz="1000" dirty="0">
                <a:solidFill>
                  <a:schemeClr val="bg1"/>
                </a:solidFill>
                <a:latin typeface="Times New Roman" panose="02020603050405020304" pitchFamily="18" charset="0"/>
                <a:ea typeface="Calibri"/>
                <a:cs typeface="Times New Roman" panose="02020603050405020304" pitchFamily="18" charset="0"/>
              </a:rPr>
              <a:t> tin. </a:t>
            </a:r>
            <a:r>
              <a:rPr lang="en-US" sz="1000" dirty="0" err="1">
                <a:solidFill>
                  <a:schemeClr val="bg1"/>
                </a:solidFill>
                <a:latin typeface="Times New Roman" panose="02020603050405020304" pitchFamily="18" charset="0"/>
                <a:ea typeface="Calibri"/>
                <a:cs typeface="Times New Roman" panose="02020603050405020304" pitchFamily="18" charset="0"/>
              </a:rPr>
              <a:t>Chọn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Lưu</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thông</a:t>
            </a:r>
            <a:r>
              <a:rPr lang="en-US" sz="1000" dirty="0">
                <a:solidFill>
                  <a:schemeClr val="bg1"/>
                </a:solidFill>
                <a:latin typeface="Times New Roman" panose="02020603050405020304" pitchFamily="18" charset="0"/>
                <a:ea typeface="Calibri"/>
                <a:cs typeface="Times New Roman" panose="02020603050405020304" pitchFamily="18" charset="0"/>
              </a:rPr>
              <a:t> tin </a:t>
            </a:r>
            <a:r>
              <a:rPr lang="en-US" sz="1000" dirty="0" err="1">
                <a:solidFill>
                  <a:schemeClr val="bg1"/>
                </a:solidFill>
                <a:latin typeface="Times New Roman" panose="02020603050405020304" pitchFamily="18" charset="0"/>
                <a:ea typeface="Calibri"/>
                <a:cs typeface="Times New Roman" panose="02020603050405020304" pitchFamily="18" charset="0"/>
              </a:rPr>
              <a:t>của</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update, </a:t>
            </a:r>
            <a:r>
              <a:rPr lang="en-US" sz="1000" dirty="0" err="1">
                <a:solidFill>
                  <a:schemeClr val="bg1"/>
                </a:solidFill>
                <a:latin typeface="Times New Roman" panose="02020603050405020304" pitchFamily="18" charset="0"/>
                <a:ea typeface="Calibri"/>
                <a:cs typeface="Times New Roman" panose="02020603050405020304" pitchFamily="18" charset="0"/>
              </a:rPr>
              <a:t>và</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sĩ</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sẽ</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được</a:t>
            </a:r>
            <a:r>
              <a:rPr lang="en-US" sz="1000" dirty="0">
                <a:solidFill>
                  <a:schemeClr val="bg1"/>
                </a:solidFill>
                <a:latin typeface="Times New Roman" panose="02020603050405020304" pitchFamily="18" charset="0"/>
                <a:ea typeface="Calibri"/>
                <a:cs typeface="Times New Roman" panose="02020603050405020304" pitchFamily="18" charset="0"/>
              </a:rPr>
              <a:t> admin </a:t>
            </a:r>
            <a:r>
              <a:rPr lang="en-US" sz="1000" dirty="0" err="1">
                <a:solidFill>
                  <a:schemeClr val="bg1"/>
                </a:solidFill>
                <a:latin typeface="Times New Roman" panose="02020603050405020304" pitchFamily="18" charset="0"/>
                <a:ea typeface="Calibri"/>
                <a:cs typeface="Times New Roman" panose="02020603050405020304" pitchFamily="18" charset="0"/>
              </a:rPr>
              <a:t>cung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cấp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tài</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khoản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đăng</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nhập</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vào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giao</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diện</a:t>
            </a:r>
            <a:r>
              <a:rPr lang="en-US" sz="1000" dirty="0">
                <a:solidFill>
                  <a:schemeClr val="bg1"/>
                </a:solidFill>
                <a:latin typeface="Times New Roman" panose="02020603050405020304" pitchFamily="18" charset="0"/>
                <a:ea typeface="Calibri"/>
                <a:cs typeface="Times New Roman" panose="02020603050405020304" pitchFamily="18" charset="0"/>
              </a:rPr>
              <a:t> “</a:t>
            </a:r>
            <a:r>
              <a:rPr lang="en-US" sz="1000" dirty="0" err="1">
                <a:solidFill>
                  <a:schemeClr val="bg1"/>
                </a:solidFill>
                <a:latin typeface="Times New Roman" panose="02020603050405020304" pitchFamily="18" charset="0"/>
                <a:ea typeface="Calibri"/>
                <a:cs typeface="Times New Roman" panose="02020603050405020304" pitchFamily="18" charset="0"/>
              </a:rPr>
              <a:t>Bác</a:t>
            </a:r>
            <a:r>
              <a:rPr lang="en-US" sz="1000" dirty="0">
                <a:solidFill>
                  <a:schemeClr val="bg1"/>
                </a:solidFill>
                <a:latin typeface="Times New Roman" panose="02020603050405020304" pitchFamily="18" charset="0"/>
                <a:ea typeface="Calibri"/>
                <a:cs typeface="Times New Roman" panose="02020603050405020304" pitchFamily="18" charset="0"/>
              </a:rPr>
              <a:t> sĩ”4</a:t>
            </a:r>
          </a:p>
          <a:p>
            <a:pPr marL="114300" indent="0" algn="just">
              <a:buNone/>
            </a:pPr>
            <a:endParaRPr sz="8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sp>
        <p:nvSpPr>
          <p:cNvPr id="19" name="Google Shape;504;p53"/>
          <p:cNvSpPr/>
          <p:nvPr/>
        </p:nvSpPr>
        <p:spPr>
          <a:xfrm>
            <a:off x="620486" y="1047750"/>
            <a:ext cx="1894114"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Giao</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diện</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thêm</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bác</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sĩ</a:t>
            </a:r>
            <a:endParaRPr b="1" dirty="0">
              <a:solidFill>
                <a:schemeClr val="bg1"/>
              </a:solidFill>
              <a:latin typeface="Times New Roman" panose="02020603050405020304" pitchFamily="18" charset="0"/>
              <a:ea typeface="Muli"/>
              <a:cs typeface="Times New Roman" panose="02020603050405020304" pitchFamily="18" charset="0"/>
              <a:sym typeface="Muli"/>
            </a:endParaRPr>
          </a:p>
        </p:txBody>
      </p:sp>
      <p:pic>
        <p:nvPicPr>
          <p:cNvPr id="20" name="Picture 19"/>
          <p:cNvPicPr/>
          <p:nvPr/>
        </p:nvPicPr>
        <p:blipFill>
          <a:blip r:embed="rId4" cstate="print">
            <a:extLst>
              <a:ext uri="{28A0092B-C50C-407E-A947-70E740481C1C}">
                <a14:useLocalDpi xmlns:a14="http://schemas.microsoft.com/office/drawing/2010/main" val="0"/>
              </a:ext>
            </a:extLst>
          </a:blip>
          <a:stretch>
            <a:fillRect/>
          </a:stretch>
        </p:blipFill>
        <p:spPr>
          <a:xfrm>
            <a:off x="250851" y="1428750"/>
            <a:ext cx="4168749" cy="2666999"/>
          </a:xfrm>
          <a:prstGeom prst="rect">
            <a:avLst/>
          </a:prstGeom>
        </p:spPr>
      </p:pic>
      <p:pic>
        <p:nvPicPr>
          <p:cNvPr id="21" name="Picture 20"/>
          <p:cNvPicPr/>
          <p:nvPr/>
        </p:nvPicPr>
        <p:blipFill>
          <a:blip r:embed="rId5" cstate="print">
            <a:extLst>
              <a:ext uri="{28A0092B-C50C-407E-A947-70E740481C1C}">
                <a14:useLocalDpi xmlns:a14="http://schemas.microsoft.com/office/drawing/2010/main" val="0"/>
              </a:ext>
            </a:extLst>
          </a:blip>
          <a:stretch>
            <a:fillRect/>
          </a:stretch>
        </p:blipFill>
        <p:spPr>
          <a:xfrm>
            <a:off x="4800600" y="1428750"/>
            <a:ext cx="4190999" cy="2667000"/>
          </a:xfrm>
          <a:prstGeom prst="rect">
            <a:avLst/>
          </a:prstGeom>
        </p:spPr>
      </p:pic>
    </p:spTree>
    <p:extLst>
      <p:ext uri="{BB962C8B-B14F-4D97-AF65-F5344CB8AC3E}">
        <p14:creationId xmlns:p14="http://schemas.microsoft.com/office/powerpoint/2010/main" val="2322292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51" descr="O6RYL80.jpg"/>
          <p:cNvPicPr preferRelativeResize="0"/>
          <p:nvPr/>
        </p:nvPicPr>
        <p:blipFill rotWithShape="1">
          <a:blip r:embed="rId3">
            <a:alphaModFix/>
          </a:blip>
          <a:srcRect b="15618"/>
          <a:stretch/>
        </p:blipFill>
        <p:spPr>
          <a:xfrm>
            <a:off x="0" y="0"/>
            <a:ext cx="9143999" cy="5143502"/>
          </a:xfrm>
          <a:prstGeom prst="rect">
            <a:avLst/>
          </a:prstGeom>
          <a:noFill/>
          <a:ln>
            <a:noFill/>
          </a:ln>
        </p:spPr>
      </p:pic>
      <p:sp>
        <p:nvSpPr>
          <p:cNvPr id="432" name="Google Shape;432;p51"/>
          <p:cNvSpPr/>
          <p:nvPr/>
        </p:nvSpPr>
        <p:spPr>
          <a:xfrm>
            <a:off x="0" y="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lvl="0"/>
            <a:r>
              <a:rPr lang="en" b="1" dirty="0">
                <a:solidFill>
                  <a:schemeClr val="bg1"/>
                </a:solidFill>
                <a:latin typeface="Times New Roman" panose="02020603050405020304" pitchFamily="18" charset="0"/>
                <a:cs typeface="Times New Roman" panose="02020603050405020304" pitchFamily="18" charset="0"/>
              </a:rPr>
              <a:t>6</a:t>
            </a:r>
            <a:r>
              <a:rPr lang="en" b="1" dirty="0" smtClean="0">
                <a:solidFill>
                  <a:schemeClr val="bg1"/>
                </a:solidFill>
                <a:latin typeface="Times New Roman" panose="02020603050405020304" pitchFamily="18" charset="0"/>
                <a:cs typeface="Times New Roman" panose="02020603050405020304" pitchFamily="18" charset="0"/>
              </a:rPr>
              <a:t>. Giao diện Admin</a:t>
            </a:r>
            <a:r>
              <a:rPr lang="en" b="1" dirty="0" smtClean="0">
                <a:solidFill>
                  <a:schemeClr val="bg1"/>
                </a:solidFill>
                <a:latin typeface="Times New Roman" panose="02020603050405020304" pitchFamily="18" charset="0"/>
                <a:cs typeface="Times New Roman" panose="02020603050405020304" pitchFamily="18" charset="0"/>
              </a:rPr>
              <a:t>.</a:t>
            </a:r>
            <a:endParaRPr b="1" dirty="0">
              <a:solidFill>
                <a:schemeClr val="bg1"/>
              </a:solidFill>
              <a:latin typeface="Times New Roman" panose="02020603050405020304" pitchFamily="18" charset="0"/>
              <a:cs typeface="Times New Roman" panose="02020603050405020304" pitchFamily="18" charset="0"/>
            </a:endParaRPr>
          </a:p>
        </p:txBody>
      </p:sp>
      <p:grpSp>
        <p:nvGrpSpPr>
          <p:cNvPr id="10" name="Google Shape;503;p53"/>
          <p:cNvGrpSpPr/>
          <p:nvPr/>
        </p:nvGrpSpPr>
        <p:grpSpPr>
          <a:xfrm>
            <a:off x="3657600" y="75365"/>
            <a:ext cx="1905000" cy="360830"/>
            <a:chOff x="5195775" y="3083425"/>
            <a:chExt cx="1308600" cy="445030"/>
          </a:xfrm>
        </p:grpSpPr>
        <p:sp>
          <p:nvSpPr>
            <p:cNvPr id="11"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uli"/>
                <a:ea typeface="Muli"/>
                <a:cs typeface="Muli"/>
                <a:sym typeface="Muli"/>
              </a:endParaRPr>
            </a:p>
          </p:txBody>
        </p:sp>
        <p:sp>
          <p:nvSpPr>
            <p:cNvPr id="12"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IV. CÀI ĐẶT WEB</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14" name="Google Shape;510;p53"/>
          <p:cNvSpPr txBox="1">
            <a:spLocks noGrp="1"/>
          </p:cNvSpPr>
          <p:nvPr>
            <p:ph type="body" idx="3"/>
          </p:nvPr>
        </p:nvSpPr>
        <p:spPr>
          <a:xfrm>
            <a:off x="545066" y="1337011"/>
            <a:ext cx="7989333" cy="762001"/>
          </a:xfrm>
          <a:prstGeom prst="rect">
            <a:avLst/>
          </a:prstGeom>
        </p:spPr>
        <p:txBody>
          <a:bodyPr spcFirstLastPara="1" wrap="square" lIns="91425" tIns="91425" rIns="91425" bIns="91425" anchor="t" anchorCtr="0">
            <a:noAutofit/>
          </a:bodyPr>
          <a:lstStyle/>
          <a:p>
            <a:pPr marL="0" indent="0" algn="just">
              <a:spcBef>
                <a:spcPts val="600"/>
              </a:spcBef>
              <a:spcAft>
                <a:spcPts val="600"/>
              </a:spcAft>
              <a:buNone/>
            </a:pPr>
            <a:r>
              <a:rPr lang="en-US" sz="1200" dirty="0" err="1">
                <a:solidFill>
                  <a:schemeClr val="bg1"/>
                </a:solidFill>
                <a:latin typeface="Times New Roman" panose="02020603050405020304" pitchFamily="18" charset="0"/>
                <a:ea typeface="Calibri"/>
                <a:cs typeface="Times New Roman" panose="02020603050405020304" pitchFamily="18" charset="0"/>
              </a:rPr>
              <a:t>Khi</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chọn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mục</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Bệnh</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nhân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toàn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bộ</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danh</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sách</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các</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bệnh</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nhân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đã</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đăng</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ký</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tại</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tại</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khoa</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Chẩn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đoán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hình</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ảnh</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sẽ</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được</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hiển</a:t>
            </a:r>
            <a:r>
              <a:rPr lang="en-US" sz="1200" dirty="0">
                <a:solidFill>
                  <a:schemeClr val="bg1"/>
                </a:solidFill>
                <a:latin typeface="Times New Roman" panose="02020603050405020304" pitchFamily="18" charset="0"/>
                <a:ea typeface="Calibri"/>
                <a:cs typeface="Times New Roman" panose="02020603050405020304" pitchFamily="18" charset="0"/>
              </a:rPr>
              <a:t> </a:t>
            </a:r>
            <a:r>
              <a:rPr lang="en-US" sz="1200" dirty="0" err="1">
                <a:solidFill>
                  <a:schemeClr val="bg1"/>
                </a:solidFill>
                <a:latin typeface="Times New Roman" panose="02020603050405020304" pitchFamily="18" charset="0"/>
                <a:ea typeface="Calibri"/>
                <a:cs typeface="Times New Roman" panose="02020603050405020304" pitchFamily="18" charset="0"/>
              </a:rPr>
              <a:t>thị</a:t>
            </a:r>
            <a:r>
              <a:rPr lang="en-US" sz="1200" dirty="0">
                <a:solidFill>
                  <a:schemeClr val="bg1"/>
                </a:solidFill>
                <a:latin typeface="Times New Roman" panose="02020603050405020304" pitchFamily="18" charset="0"/>
                <a:ea typeface="Calibri"/>
                <a:cs typeface="Times New Roman" panose="02020603050405020304" pitchFamily="18" charset="0"/>
              </a:rPr>
              <a:t>:</a:t>
            </a:r>
            <a:endParaRPr lang="en-US" sz="1100" dirty="0">
              <a:solidFill>
                <a:schemeClr val="bg1"/>
              </a:solidFill>
              <a:latin typeface="Times New Roman" panose="02020603050405020304" pitchFamily="18" charset="0"/>
              <a:ea typeface="Calibri"/>
              <a:cs typeface="Times New Roman" panose="02020603050405020304" pitchFamily="18" charset="0"/>
            </a:endParaRPr>
          </a:p>
          <a:p>
            <a:pPr marL="114300" lvl="0" indent="0" algn="just">
              <a:buNone/>
            </a:pPr>
            <a:endParaRPr sz="1200" dirty="0">
              <a:solidFill>
                <a:schemeClr val="bg1"/>
              </a:solidFill>
              <a:highlight>
                <a:srgbClr val="FFFFFF"/>
              </a:highlight>
              <a:latin typeface="Times New Roman" panose="02020603050405020304" pitchFamily="18" charset="0"/>
              <a:ea typeface="Open Sans"/>
              <a:cs typeface="Times New Roman" panose="02020603050405020304" pitchFamily="18" charset="0"/>
              <a:sym typeface="Open Sans"/>
            </a:endParaRPr>
          </a:p>
        </p:txBody>
      </p:sp>
      <p:sp>
        <p:nvSpPr>
          <p:cNvPr id="19" name="Google Shape;504;p53"/>
          <p:cNvSpPr/>
          <p:nvPr/>
        </p:nvSpPr>
        <p:spPr>
          <a:xfrm>
            <a:off x="620486" y="1047750"/>
            <a:ext cx="3265714"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Giao</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diện</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Danh</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sách</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bệnh</a:t>
            </a:r>
            <a:r>
              <a:rPr lang="en-US" b="1"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b="1" dirty="0" err="1" smtClean="0">
                <a:solidFill>
                  <a:schemeClr val="bg1"/>
                </a:solidFill>
                <a:latin typeface="Times New Roman" panose="02020603050405020304" pitchFamily="18" charset="0"/>
                <a:ea typeface="Muli"/>
                <a:cs typeface="Times New Roman" panose="02020603050405020304" pitchFamily="18" charset="0"/>
                <a:sym typeface="Muli"/>
              </a:rPr>
              <a:t>nhân</a:t>
            </a:r>
            <a:endParaRPr b="1" dirty="0">
              <a:solidFill>
                <a:schemeClr val="bg1"/>
              </a:solidFill>
              <a:latin typeface="Times New Roman" panose="02020603050405020304" pitchFamily="18" charset="0"/>
              <a:ea typeface="Muli"/>
              <a:cs typeface="Times New Roman" panose="02020603050405020304" pitchFamily="18" charset="0"/>
              <a:sym typeface="Muli"/>
            </a:endParaRP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838200" y="1745080"/>
            <a:ext cx="7147243" cy="3409950"/>
          </a:xfrm>
          <a:prstGeom prst="rect">
            <a:avLst/>
          </a:prstGeom>
        </p:spPr>
      </p:pic>
    </p:spTree>
    <p:extLst>
      <p:ext uri="{BB962C8B-B14F-4D97-AF65-F5344CB8AC3E}">
        <p14:creationId xmlns:p14="http://schemas.microsoft.com/office/powerpoint/2010/main" val="45893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4" y="2499500"/>
            <a:ext cx="5937975" cy="841800"/>
          </a:xfrm>
        </p:spPr>
        <p:txBody>
          <a:bodyPr/>
          <a:lstStyle/>
          <a:p>
            <a:pPr lvl="0"/>
            <a:r>
              <a:rPr lang="en-US" b="1" dirty="0" smtClean="0">
                <a:latin typeface="Times New Roman" panose="02020603050405020304" pitchFamily="18" charset="0"/>
                <a:cs typeface="Times New Roman" panose="02020603050405020304" pitchFamily="18" charset="0"/>
                <a:sym typeface="Arial Black"/>
              </a:rPr>
              <a:t>V. KẾT LUẬN</a:t>
            </a:r>
            <a:endParaRPr lang="en-US" b="1" dirty="0">
              <a:latin typeface="Times New Roman" panose="02020603050405020304" pitchFamily="18" charset="0"/>
              <a:cs typeface="Times New Roman" panose="02020603050405020304" pitchFamily="18" charset="0"/>
              <a:sym typeface="Arial Black"/>
            </a:endParaRPr>
          </a:p>
        </p:txBody>
      </p:sp>
    </p:spTree>
    <p:extLst>
      <p:ext uri="{BB962C8B-B14F-4D97-AF65-F5344CB8AC3E}">
        <p14:creationId xmlns:p14="http://schemas.microsoft.com/office/powerpoint/2010/main" val="39413090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219"/>
        <p:cNvGrpSpPr/>
        <p:nvPr/>
      </p:nvGrpSpPr>
      <p:grpSpPr>
        <a:xfrm>
          <a:off x="0" y="0"/>
          <a:ext cx="0" cy="0"/>
          <a:chOff x="0" y="0"/>
          <a:chExt cx="0" cy="0"/>
        </a:xfrm>
      </p:grpSpPr>
      <p:grpSp>
        <p:nvGrpSpPr>
          <p:cNvPr id="1220" name="Google Shape;1220;p75"/>
          <p:cNvGrpSpPr/>
          <p:nvPr/>
        </p:nvGrpSpPr>
        <p:grpSpPr>
          <a:xfrm>
            <a:off x="2149887" y="1949831"/>
            <a:ext cx="5148538" cy="1385900"/>
            <a:chOff x="2149887" y="1949831"/>
            <a:chExt cx="5148538" cy="1385900"/>
          </a:xfrm>
        </p:grpSpPr>
        <p:grpSp>
          <p:nvGrpSpPr>
            <p:cNvPr id="1221" name="Google Shape;1221;p75"/>
            <p:cNvGrpSpPr/>
            <p:nvPr/>
          </p:nvGrpSpPr>
          <p:grpSpPr>
            <a:xfrm>
              <a:off x="2149887" y="1949831"/>
              <a:ext cx="1355313" cy="1385900"/>
              <a:chOff x="3221037" y="1929606"/>
              <a:chExt cx="1355313" cy="1385900"/>
            </a:xfrm>
          </p:grpSpPr>
          <p:sp>
            <p:nvSpPr>
              <p:cNvPr id="1222" name="Google Shape;1222;p75"/>
              <p:cNvSpPr/>
              <p:nvPr/>
            </p:nvSpPr>
            <p:spPr>
              <a:xfrm>
                <a:off x="3221037" y="1929606"/>
                <a:ext cx="1355313" cy="138590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3" name="Google Shape;1223;p75"/>
              <p:cNvSpPr/>
              <p:nvPr/>
            </p:nvSpPr>
            <p:spPr>
              <a:xfrm>
                <a:off x="4011612" y="1929606"/>
                <a:ext cx="336550" cy="37465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4" name="Google Shape;1224;p75"/>
              <p:cNvSpPr/>
              <p:nvPr/>
            </p:nvSpPr>
            <p:spPr>
              <a:xfrm>
                <a:off x="4011612" y="2256631"/>
                <a:ext cx="336550" cy="336550"/>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5" name="Google Shape;1225;p75"/>
              <p:cNvSpPr/>
              <p:nvPr/>
            </p:nvSpPr>
            <p:spPr>
              <a:xfrm>
                <a:off x="3241040" y="2425894"/>
                <a:ext cx="1335310" cy="677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Font typeface="Calibri"/>
                  <a:buNone/>
                </a:pPr>
                <a:r>
                  <a:rPr lang="en" sz="1800" b="0" i="0" u="none" strike="noStrike" cap="none" dirty="0" smtClean="0">
                    <a:solidFill>
                      <a:srgbClr val="FFFFFF"/>
                    </a:solidFill>
                    <a:latin typeface="Times New Roman" panose="02020603050405020304" pitchFamily="18" charset="0"/>
                    <a:ea typeface="Open Sans"/>
                    <a:cs typeface="Times New Roman" panose="02020603050405020304" pitchFamily="18" charset="0"/>
                    <a:sym typeface="Open Sans"/>
                  </a:rPr>
                  <a:t>S20-59</a:t>
                </a:r>
                <a:r>
                  <a:rPr lang="en" sz="1800" b="0" i="0" u="none" strike="noStrike" cap="none" baseline="30000" dirty="0" smtClean="0">
                    <a:solidFill>
                      <a:srgbClr val="FFFFFF"/>
                    </a:solidFill>
                    <a:latin typeface="Times New Roman" panose="02020603050405020304" pitchFamily="18" charset="0"/>
                    <a:ea typeface="Open Sans"/>
                    <a:cs typeface="Times New Roman" panose="02020603050405020304" pitchFamily="18" charset="0"/>
                    <a:sym typeface="Open Sans"/>
                  </a:rPr>
                  <a:t>TH</a:t>
                </a:r>
                <a:r>
                  <a:rPr lang="en" sz="1800" b="0" i="0" u="none" strike="noStrike" cap="none" dirty="0" smtClean="0">
                    <a:solidFill>
                      <a:srgbClr val="FFFFFF"/>
                    </a:solidFill>
                    <a:latin typeface="Times New Roman" panose="02020603050405020304" pitchFamily="18" charset="0"/>
                    <a:ea typeface="Open Sans"/>
                    <a:cs typeface="Times New Roman" panose="02020603050405020304" pitchFamily="18" charset="0"/>
                    <a:sym typeface="Open Sans"/>
                  </a:rPr>
                  <a:t>01</a:t>
                </a:r>
                <a:endParaRPr sz="3600" b="0" i="0" u="none" strike="noStrike" cap="none" dirty="0">
                  <a:solidFill>
                    <a:srgbClr val="000000"/>
                  </a:solidFill>
                  <a:latin typeface="Times New Roman" panose="02020603050405020304" pitchFamily="18" charset="0"/>
                  <a:ea typeface="Open Sans"/>
                  <a:cs typeface="Times New Roman" panose="02020603050405020304" pitchFamily="18" charset="0"/>
                  <a:sym typeface="Open Sans"/>
                </a:endParaRPr>
              </a:p>
            </p:txBody>
          </p:sp>
        </p:grpSp>
        <p:sp>
          <p:nvSpPr>
            <p:cNvPr id="1226" name="Google Shape;1226;p75"/>
            <p:cNvSpPr txBox="1"/>
            <p:nvPr/>
          </p:nvSpPr>
          <p:spPr>
            <a:xfrm>
              <a:off x="4098025" y="2210975"/>
              <a:ext cx="32004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smtClean="0">
                  <a:solidFill>
                    <a:srgbClr val="595959"/>
                  </a:solidFill>
                  <a:latin typeface="Open Sans"/>
                  <a:ea typeface="Open Sans"/>
                  <a:cs typeface="Open Sans"/>
                  <a:sym typeface="Open Sans"/>
                </a:rPr>
                <a:t>Thanks You</a:t>
              </a:r>
              <a:endParaRPr sz="2800" b="0" i="0" u="none" strike="noStrike" cap="none" dirty="0">
                <a:solidFill>
                  <a:srgbClr val="595959"/>
                </a:solidFill>
                <a:latin typeface="Open Sans"/>
                <a:ea typeface="Open Sans"/>
                <a:cs typeface="Open Sans"/>
                <a:sym typeface="Open Sans"/>
              </a:endParaRPr>
            </a:p>
          </p:txBody>
        </p:sp>
        <p:cxnSp>
          <p:nvCxnSpPr>
            <p:cNvPr id="1227" name="Google Shape;1227;p75"/>
            <p:cNvCxnSpPr/>
            <p:nvPr/>
          </p:nvCxnSpPr>
          <p:spPr>
            <a:xfrm>
              <a:off x="3809625" y="2334275"/>
              <a:ext cx="0" cy="7377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p:txBody>
          <a:bodyPr/>
          <a:lstStyle/>
          <a:p>
            <a:pPr lvl="0"/>
            <a:r>
              <a:rPr lang="en-US" b="1" dirty="0" smtClean="0">
                <a:latin typeface="Times New Roman" panose="02020603050405020304" pitchFamily="18" charset="0"/>
                <a:cs typeface="Times New Roman" panose="02020603050405020304" pitchFamily="18" charset="0"/>
                <a:sym typeface="Arial Black"/>
              </a:rPr>
              <a:t>I. TỔNG QUAN</a:t>
            </a:r>
            <a:endParaRPr lang="en-US" b="1" dirty="0">
              <a:latin typeface="Times New Roman" panose="02020603050405020304" pitchFamily="18" charset="0"/>
              <a:cs typeface="Times New Roman" panose="02020603050405020304" pitchFamily="18" charset="0"/>
              <a:sym typeface="Arial Black"/>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panose="02020603050405020304" pitchFamily="18" charset="0"/>
                <a:cs typeface="Times New Roman" panose="02020603050405020304" pitchFamily="18" charset="0"/>
              </a:rPr>
              <a:t>1. Lý do chọn đề tài.</a:t>
            </a:r>
            <a:endParaRPr b="1" dirty="0">
              <a:latin typeface="Times New Roman" panose="02020603050405020304" pitchFamily="18" charset="0"/>
              <a:cs typeface="Times New Roman" panose="02020603050405020304" pitchFamily="18" charset="0"/>
            </a:endParaRPr>
          </a:p>
        </p:txBody>
      </p:sp>
      <p:sp>
        <p:nvSpPr>
          <p:cNvPr id="308" name="Google Shape;308;p43"/>
          <p:cNvSpPr txBox="1"/>
          <p:nvPr/>
        </p:nvSpPr>
        <p:spPr>
          <a:xfrm>
            <a:off x="533398" y="1047750"/>
            <a:ext cx="7924802" cy="3352800"/>
          </a:xfrm>
          <a:prstGeom prst="rect">
            <a:avLst/>
          </a:prstGeom>
          <a:noFill/>
          <a:ln>
            <a:noFill/>
          </a:ln>
        </p:spPr>
        <p:txBody>
          <a:bodyPr spcFirstLastPara="1" wrap="square" lIns="91425" tIns="91425" rIns="91425" bIns="91425" anchor="t" anchorCtr="0">
            <a:noAutofit/>
          </a:bodyPr>
          <a:lstStyle/>
          <a:p>
            <a:pPr marL="171450" lvl="0" indent="-171450" algn="just">
              <a:lnSpc>
                <a:spcPct val="115000"/>
              </a:lnSpc>
              <a:buFont typeface="Wingdings" panose="05000000000000000000" pitchFamily="2" charset="2"/>
              <a:buChar char="q"/>
            </a:pPr>
            <a:r>
              <a:rPr lang="en-US" sz="1600" dirty="0" err="1">
                <a:latin typeface="Times New Roman" panose="02020603050405020304" pitchFamily="18" charset="0"/>
                <a:ea typeface="Calibri"/>
                <a:cs typeface="Times New Roman" panose="02020603050405020304" pitchFamily="18" charset="0"/>
              </a:rPr>
              <a:t>Khoa</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Chẩn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đoán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hình</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ảnh</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đóng</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vai</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trò</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quan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trọng</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trong</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chẩn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đoán</a:t>
            </a:r>
            <a:r>
              <a:rPr lang="en-US" sz="1600" dirty="0">
                <a:latin typeface="Times New Roman" panose="02020603050405020304" pitchFamily="18" charset="0"/>
                <a:ea typeface="Calibri"/>
                <a:cs typeface="Times New Roman" panose="02020603050405020304" pitchFamily="18" charset="0"/>
              </a:rPr>
              <a:t> </a:t>
            </a:r>
            <a:r>
              <a:rPr lang="en-US" sz="1600" dirty="0" err="1" smtClean="0">
                <a:latin typeface="Times New Roman" panose="02020603050405020304" pitchFamily="18" charset="0"/>
                <a:ea typeface="Calibri"/>
                <a:cs typeface="Times New Roman" panose="02020603050405020304" pitchFamily="18" charset="0"/>
              </a:rPr>
              <a:t>và</a:t>
            </a:r>
            <a:r>
              <a:rPr lang="en-US" sz="1600" dirty="0" smtClean="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điều</a:t>
            </a:r>
            <a:r>
              <a:rPr lang="en-US" sz="1600" dirty="0">
                <a:latin typeface="Times New Roman" panose="02020603050405020304" pitchFamily="18" charset="0"/>
                <a:ea typeface="Calibri"/>
                <a:cs typeface="Times New Roman" panose="02020603050405020304" pitchFamily="18" charset="0"/>
              </a:rPr>
              <a:t> trị, </a:t>
            </a:r>
            <a:r>
              <a:rPr lang="en-US" sz="1600" dirty="0" err="1">
                <a:latin typeface="Times New Roman" panose="02020603050405020304" pitchFamily="18" charset="0"/>
                <a:ea typeface="Calibri"/>
                <a:cs typeface="Times New Roman" panose="02020603050405020304" pitchFamily="18" charset="0"/>
              </a:rPr>
              <a:t>chẩn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đoán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hình</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ảnh</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ngày</a:t>
            </a:r>
            <a:r>
              <a:rPr lang="en-US" sz="1600" dirty="0">
                <a:latin typeface="Times New Roman" panose="02020603050405020304" pitchFamily="18" charset="0"/>
                <a:ea typeface="Calibri"/>
                <a:cs typeface="Times New Roman" panose="02020603050405020304" pitchFamily="18" charset="0"/>
              </a:rPr>
              <a:t> nay </a:t>
            </a:r>
            <a:r>
              <a:rPr lang="en-US" sz="1600" dirty="0" err="1">
                <a:latin typeface="Times New Roman" panose="02020603050405020304" pitchFamily="18" charset="0"/>
                <a:ea typeface="Calibri"/>
                <a:cs typeface="Times New Roman" panose="02020603050405020304" pitchFamily="18" charset="0"/>
              </a:rPr>
              <a:t>cho</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phép</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chúng</a:t>
            </a:r>
            <a:r>
              <a:rPr lang="en-US" sz="1600" dirty="0">
                <a:latin typeface="Times New Roman" panose="02020603050405020304" pitchFamily="18" charset="0"/>
                <a:ea typeface="Calibri"/>
                <a:cs typeface="Times New Roman" panose="02020603050405020304" pitchFamily="18" charset="0"/>
              </a:rPr>
              <a:t> ta </a:t>
            </a:r>
            <a:r>
              <a:rPr lang="en-US" sz="1600" dirty="0" err="1">
                <a:latin typeface="Times New Roman" panose="02020603050405020304" pitchFamily="18" charset="0"/>
                <a:ea typeface="Calibri"/>
                <a:cs typeface="Times New Roman" panose="02020603050405020304" pitchFamily="18" charset="0"/>
              </a:rPr>
              <a:t>phát</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hiện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sớm</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và</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chính</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xác</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hơn</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các</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bệnh</a:t>
            </a:r>
            <a:r>
              <a:rPr lang="en-US" sz="1600" dirty="0">
                <a:latin typeface="Times New Roman" panose="02020603050405020304" pitchFamily="18" charset="0"/>
                <a:ea typeface="Calibri"/>
                <a:cs typeface="Times New Roman" panose="02020603050405020304" pitchFamily="18" charset="0"/>
              </a:rPr>
              <a:t> </a:t>
            </a:r>
            <a:r>
              <a:rPr lang="en-US" sz="1600" dirty="0" err="1">
                <a:latin typeface="Times New Roman" panose="02020603050405020304" pitchFamily="18" charset="0"/>
                <a:ea typeface="Calibri"/>
                <a:cs typeface="Times New Roman" panose="02020603050405020304" pitchFamily="18" charset="0"/>
              </a:rPr>
              <a:t>lý</a:t>
            </a:r>
            <a:r>
              <a:rPr lang="en-US" sz="1600" dirty="0" smtClean="0">
                <a:latin typeface="Times New Roman" panose="02020603050405020304" pitchFamily="18" charset="0"/>
                <a:ea typeface="Calibri"/>
                <a:cs typeface="Times New Roman" panose="02020603050405020304" pitchFamily="18" charset="0"/>
              </a:rPr>
              <a:t>.</a:t>
            </a:r>
          </a:p>
          <a:p>
            <a:pPr lvl="0" algn="just">
              <a:lnSpc>
                <a:spcPct val="115000"/>
              </a:lnSpc>
            </a:pPr>
            <a:endParaRPr lang="en-US" sz="1600" dirty="0" smtClean="0">
              <a:latin typeface="Times New Roman" panose="02020603050405020304" pitchFamily="18" charset="0"/>
              <a:ea typeface="Calibri"/>
              <a:cs typeface="Times New Roman" panose="02020603050405020304" pitchFamily="18" charset="0"/>
            </a:endParaRPr>
          </a:p>
          <a:p>
            <a:pPr marL="171450" lvl="0" indent="-171450" algn="just">
              <a:lnSpc>
                <a:spcPct val="115000"/>
              </a:lnSpc>
              <a:buFont typeface="Wingdings" panose="05000000000000000000" pitchFamily="2" charset="2"/>
              <a:buChar char="q"/>
            </a:pPr>
            <a:r>
              <a:rPr lang="en-US" sz="1600" dirty="0" err="1">
                <a:latin typeface="Times New Roman" panose="02020603050405020304" pitchFamily="18" charset="0"/>
                <a:cs typeface="Times New Roman" panose="02020603050405020304" pitchFamily="18" charset="0"/>
              </a:rPr>
              <a:t>Môi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bệnh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hội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thủ</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giấy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tờ</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nguồn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sắp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xếp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chụp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chiếu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bệnh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trang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tin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Khoa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chẩn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ảnh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tất</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yếu</a:t>
            </a:r>
            <a:endParaRPr lang="en-US" sz="1600" dirty="0">
              <a:latin typeface="Times New Roman" panose="02020603050405020304" pitchFamily="18" charset="0"/>
              <a:cs typeface="Times New Roman" panose="02020603050405020304" pitchFamily="18" charset="0"/>
            </a:endParaRPr>
          </a:p>
          <a:p>
            <a:pPr lvl="0" algn="just">
              <a:lnSpc>
                <a:spcPct val="115000"/>
              </a:lnSpc>
            </a:pPr>
            <a:endParaRPr lang="en-US" sz="1600" dirty="0" smtClean="0">
              <a:latin typeface="Times New Roman" panose="02020603050405020304" pitchFamily="18" charset="0"/>
              <a:ea typeface="Calibri"/>
              <a:cs typeface="Times New Roman" panose="02020603050405020304" pitchFamily="18" charset="0"/>
            </a:endParaRPr>
          </a:p>
          <a:p>
            <a:pPr marL="171450" lvl="0" indent="-171450" algn="just">
              <a:lnSpc>
                <a:spcPct val="115000"/>
              </a:lnSpc>
              <a:buFont typeface="Wingdings" panose="05000000000000000000" pitchFamily="2" charset="2"/>
              <a:buChar char="q"/>
            </a:pPr>
            <a:r>
              <a:rPr lang="en-US" sz="1600" dirty="0" err="1">
                <a:latin typeface="Times New Roman" panose="02020603050405020304" pitchFamily="18" charset="0"/>
                <a:cs typeface="Times New Roman" panose="02020603050405020304" pitchFamily="18" charset="0"/>
              </a:rPr>
              <a:t>N</a:t>
            </a:r>
            <a:r>
              <a:rPr lang="en-US" sz="1600" dirty="0" err="1" smtClean="0">
                <a:latin typeface="Times New Roman" panose="02020603050405020304" pitchFamily="18" charset="0"/>
                <a:cs typeface="Times New Roman" panose="02020603050405020304" pitchFamily="18" charset="0"/>
              </a:rPr>
              <a:t>hóm</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muốn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tiêu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nhiệm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con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chặt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chẽ</a:t>
            </a:r>
            <a:r>
              <a:rPr lang="en-US" sz="1600" dirty="0" smtClean="0">
                <a:latin typeface="Times New Roman" panose="02020603050405020304" pitchFamily="18" charset="0"/>
                <a:cs typeface="Times New Roman" panose="02020603050405020304" pitchFamily="18" charset="0"/>
              </a:rPr>
              <a:t>.</a:t>
            </a:r>
            <a:endParaRPr lang="en-US" sz="1600" dirty="0">
              <a:solidFill>
                <a:srgbClr val="595959"/>
              </a:solidFill>
              <a:latin typeface="Times New Roman" panose="02020603050405020304" pitchFamily="18" charset="0"/>
              <a:ea typeface="Muli"/>
              <a:cs typeface="Times New Roman" panose="02020603050405020304" pitchFamily="18" charset="0"/>
              <a:sym typeface="Muli"/>
            </a:endParaRPr>
          </a:p>
          <a:p>
            <a:pPr lvl="0" algn="just">
              <a:lnSpc>
                <a:spcPct val="115000"/>
              </a:lnSpc>
            </a:pPr>
            <a:endParaRPr sz="1600" dirty="0">
              <a:solidFill>
                <a:srgbClr val="595959"/>
              </a:solidFill>
              <a:latin typeface="Times New Roman" panose="02020603050405020304" pitchFamily="18" charset="0"/>
              <a:ea typeface="Muli"/>
              <a:cs typeface="Times New Roman" panose="02020603050405020304" pitchFamily="18" charset="0"/>
              <a:sym typeface="Muli"/>
            </a:endParaRPr>
          </a:p>
        </p:txBody>
      </p:sp>
      <p:grpSp>
        <p:nvGrpSpPr>
          <p:cNvPr id="310" name="Google Shape;310;p43"/>
          <p:cNvGrpSpPr/>
          <p:nvPr/>
        </p:nvGrpSpPr>
        <p:grpSpPr>
          <a:xfrm rot="5400000">
            <a:off x="8641234" y="411193"/>
            <a:ext cx="278152" cy="345818"/>
            <a:chOff x="0" y="46600"/>
            <a:chExt cx="3121800" cy="5004600"/>
          </a:xfrm>
        </p:grpSpPr>
        <p:sp>
          <p:nvSpPr>
            <p:cNvPr id="311" name="Google Shape;311;p4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3" name="Google Shape;313;p4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8" name="Google Shape;503;p53"/>
          <p:cNvGrpSpPr/>
          <p:nvPr/>
        </p:nvGrpSpPr>
        <p:grpSpPr>
          <a:xfrm>
            <a:off x="3276600" y="84201"/>
            <a:ext cx="1905000" cy="360830"/>
            <a:chOff x="5195775" y="3083425"/>
            <a:chExt cx="1308600" cy="445030"/>
          </a:xfrm>
        </p:grpSpPr>
        <p:sp>
          <p:nvSpPr>
            <p:cNvPr id="19"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20"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 TỔNG QUAN</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1" name="Google Shape;661;p59"/>
          <p:cNvSpPr txBox="1">
            <a:spLocks noGrp="1"/>
          </p:cNvSpPr>
          <p:nvPr>
            <p:ph type="subTitle" idx="2"/>
          </p:nvPr>
        </p:nvSpPr>
        <p:spPr>
          <a:xfrm>
            <a:off x="370483" y="941525"/>
            <a:ext cx="8460000" cy="3348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latin typeface="Times New Roman" panose="02020603050405020304" pitchFamily="18" charset="0"/>
                <a:cs typeface="Times New Roman" panose="02020603050405020304" pitchFamily="18" charset="0"/>
                <a:sym typeface="Muli"/>
              </a:rPr>
              <a:t>Chia group thành 4 nhóm</a:t>
            </a:r>
            <a:endParaRPr dirty="0">
              <a:latin typeface="Times New Roman" panose="02020603050405020304" pitchFamily="18" charset="0"/>
              <a:cs typeface="Times New Roman" panose="02020603050405020304" pitchFamily="18" charset="0"/>
            </a:endParaRPr>
          </a:p>
        </p:txBody>
      </p:sp>
      <p:sp>
        <p:nvSpPr>
          <p:cNvPr id="662" name="Google Shape;662;p59"/>
          <p:cNvSpPr/>
          <p:nvPr/>
        </p:nvSpPr>
        <p:spPr>
          <a:xfrm>
            <a:off x="7055550" y="3204144"/>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3" name="Google Shape;663;p59"/>
          <p:cNvSpPr/>
          <p:nvPr/>
        </p:nvSpPr>
        <p:spPr>
          <a:xfrm>
            <a:off x="4998451" y="1252637"/>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4" name="Google Shape;664;p59"/>
          <p:cNvSpPr/>
          <p:nvPr/>
        </p:nvSpPr>
        <p:spPr>
          <a:xfrm>
            <a:off x="3276600" y="3668250"/>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5" name="Google Shape;665;p59"/>
          <p:cNvSpPr/>
          <p:nvPr/>
        </p:nvSpPr>
        <p:spPr>
          <a:xfrm>
            <a:off x="857575"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6" name="Google Shape;666;p59"/>
          <p:cNvSpPr/>
          <p:nvPr/>
        </p:nvSpPr>
        <p:spPr>
          <a:xfrm rot="-5400000">
            <a:off x="355216" y="1558072"/>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7" name="Google Shape;667;p59"/>
          <p:cNvSpPr/>
          <p:nvPr/>
        </p:nvSpPr>
        <p:spPr>
          <a:xfrm rot="-5400000">
            <a:off x="345916" y="1558072"/>
            <a:ext cx="1906800" cy="1888200"/>
          </a:xfrm>
          <a:prstGeom prst="blockArc">
            <a:avLst>
              <a:gd name="adj1" fmla="val 4680922"/>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8" name="Google Shape;668;p59"/>
          <p:cNvSpPr/>
          <p:nvPr/>
        </p:nvSpPr>
        <p:spPr>
          <a:xfrm rot="-5400000">
            <a:off x="2743200" y="3134094"/>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9" name="Google Shape;669;p59"/>
          <p:cNvSpPr/>
          <p:nvPr/>
        </p:nvSpPr>
        <p:spPr>
          <a:xfrm rot="-5400541">
            <a:off x="2733748" y="3143543"/>
            <a:ext cx="1906800" cy="1888200"/>
          </a:xfrm>
          <a:prstGeom prst="blockArc">
            <a:avLst>
              <a:gd name="adj1" fmla="val 8050200"/>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0" name="Google Shape;670;p59"/>
          <p:cNvSpPr/>
          <p:nvPr/>
        </p:nvSpPr>
        <p:spPr>
          <a:xfrm rot="-5400000">
            <a:off x="4508706" y="738777"/>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1" name="Google Shape;671;p59"/>
          <p:cNvSpPr/>
          <p:nvPr/>
        </p:nvSpPr>
        <p:spPr>
          <a:xfrm rot="-5400541">
            <a:off x="4486650" y="750287"/>
            <a:ext cx="1906800" cy="1888200"/>
          </a:xfrm>
          <a:prstGeom prst="blockArc">
            <a:avLst>
              <a:gd name="adj1" fmla="val 12462144"/>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2" name="Google Shape;672;p59"/>
          <p:cNvSpPr/>
          <p:nvPr/>
        </p:nvSpPr>
        <p:spPr>
          <a:xfrm rot="-5400000">
            <a:off x="6553200" y="2724150"/>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3" name="Google Shape;673;p59"/>
          <p:cNvSpPr/>
          <p:nvPr/>
        </p:nvSpPr>
        <p:spPr>
          <a:xfrm rot="-5400541">
            <a:off x="6544200" y="2733449"/>
            <a:ext cx="1906500" cy="1888200"/>
          </a:xfrm>
          <a:prstGeom prst="blockArc">
            <a:avLst>
              <a:gd name="adj1" fmla="val 16982629"/>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4" name="Google Shape;674;p59"/>
          <p:cNvSpPr txBox="1"/>
          <p:nvPr/>
        </p:nvSpPr>
        <p:spPr>
          <a:xfrm>
            <a:off x="366281" y="2180160"/>
            <a:ext cx="1772475" cy="544925"/>
          </a:xfrm>
          <a:prstGeom prst="rect">
            <a:avLst/>
          </a:prstGeom>
          <a:noFill/>
          <a:ln>
            <a:noFill/>
          </a:ln>
        </p:spPr>
        <p:txBody>
          <a:bodyPr spcFirstLastPara="1" wrap="square" lIns="91425" tIns="91425" rIns="91425" bIns="91425" anchor="ctr" anchorCtr="0">
            <a:noAutofit/>
          </a:bodyPr>
          <a:lstStyle/>
          <a:p>
            <a:pPr lvl="0" algn="ct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Xây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màn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Frontend</a:t>
            </a:r>
            <a:endParaRPr sz="1600" dirty="0">
              <a:solidFill>
                <a:schemeClr val="tx1"/>
              </a:solidFill>
              <a:latin typeface="Muli"/>
              <a:ea typeface="Muli"/>
              <a:cs typeface="Muli"/>
              <a:sym typeface="Muli"/>
            </a:endParaRPr>
          </a:p>
        </p:txBody>
      </p:sp>
      <p:sp>
        <p:nvSpPr>
          <p:cNvPr id="675" name="Google Shape;675;p59"/>
          <p:cNvSpPr txBox="1"/>
          <p:nvPr/>
        </p:nvSpPr>
        <p:spPr>
          <a:xfrm>
            <a:off x="2772748" y="3802046"/>
            <a:ext cx="1828800" cy="571195"/>
          </a:xfrm>
          <a:prstGeom prst="rect">
            <a:avLst/>
          </a:prstGeom>
          <a:noFill/>
          <a:ln>
            <a:noFill/>
          </a:ln>
        </p:spPr>
        <p:txBody>
          <a:bodyPr spcFirstLastPara="1" wrap="square" lIns="91425" tIns="91425" rIns="91425" bIns="91425" anchor="ctr" anchorCtr="0">
            <a:noAutofit/>
          </a:bodyPr>
          <a:lstStyle/>
          <a:p>
            <a:pPr lvl="0" algn="ctr"/>
            <a:r>
              <a:rPr lang="en-US" sz="1600" dirty="0" err="1">
                <a:latin typeface="Times New Roman" panose="02020603050405020304" pitchFamily="18" charset="0"/>
                <a:cs typeface="Times New Roman" panose="02020603050405020304" pitchFamily="18" charset="0"/>
              </a:rPr>
              <a:t>Xây</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dựng</a:t>
            </a:r>
            <a:r>
              <a:rPr lang="en-US" sz="1600" dirty="0" smtClean="0">
                <a:latin typeface="Times New Roman" panose="02020603050405020304" pitchFamily="18" charset="0"/>
                <a:cs typeface="Times New Roman" panose="02020603050405020304" pitchFamily="18" charset="0"/>
              </a:rPr>
              <a:t> </a:t>
            </a:r>
          </a:p>
          <a:p>
            <a:pPr lvl="0" algn="ctr"/>
            <a:r>
              <a:rPr lang="en-US" sz="1600" dirty="0">
                <a:latin typeface="Times New Roman" panose="02020603050405020304" pitchFamily="18" charset="0"/>
                <a:cs typeface="Times New Roman" panose="02020603050405020304" pitchFamily="18" charset="0"/>
              </a:rPr>
              <a:t>B</a:t>
            </a:r>
            <a:r>
              <a:rPr lang="en-US" sz="1600" dirty="0" smtClean="0">
                <a:latin typeface="Times New Roman" panose="02020603050405020304" pitchFamily="18" charset="0"/>
                <a:cs typeface="Times New Roman" panose="02020603050405020304" pitchFamily="18" charset="0"/>
              </a:rPr>
              <a:t>ackend </a:t>
            </a:r>
            <a:r>
              <a:rPr lang="en-US" sz="1600" dirty="0">
                <a:latin typeface="Times New Roman" panose="02020603050405020304" pitchFamily="18" charset="0"/>
                <a:cs typeface="Times New Roman" panose="02020603050405020304" pitchFamily="18" charset="0"/>
              </a:rPr>
              <a:t>Restful API</a:t>
            </a:r>
            <a:endParaRPr sz="1600" dirty="0">
              <a:latin typeface="Times New Roman" panose="02020603050405020304" pitchFamily="18" charset="0"/>
              <a:ea typeface="Muli"/>
              <a:cs typeface="Times New Roman" panose="02020603050405020304" pitchFamily="18" charset="0"/>
              <a:sym typeface="Muli"/>
            </a:endParaRPr>
          </a:p>
        </p:txBody>
      </p:sp>
      <p:sp>
        <p:nvSpPr>
          <p:cNvPr id="676" name="Google Shape;676;p59"/>
          <p:cNvSpPr txBox="1"/>
          <p:nvPr/>
        </p:nvSpPr>
        <p:spPr>
          <a:xfrm>
            <a:off x="4631400" y="1352550"/>
            <a:ext cx="1676099" cy="631675"/>
          </a:xfrm>
          <a:prstGeom prst="rect">
            <a:avLst/>
          </a:prstGeom>
          <a:noFill/>
          <a:ln>
            <a:noFill/>
          </a:ln>
        </p:spPr>
        <p:txBody>
          <a:bodyPr spcFirstLastPara="1" wrap="square" lIns="91425" tIns="91425" rIns="91425" bIns="91425" anchor="ctr" anchorCtr="0">
            <a:noAutofit/>
          </a:bodyPr>
          <a:lstStyle/>
          <a:p>
            <a:pPr algn="ctr"/>
            <a:r>
              <a:rPr lang="en-US" sz="1600" dirty="0" err="1">
                <a:latin typeface="Times New Roman" panose="02020603050405020304" pitchFamily="18" charset="0"/>
                <a:cs typeface="Times New Roman" panose="02020603050405020304" pitchFamily="18" charset="0"/>
              </a:rPr>
              <a:t>Xây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diện</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Adminstrator</a:t>
            </a:r>
            <a:endParaRPr lang="en-US" sz="1600" dirty="0">
              <a:latin typeface="Times New Roman" panose="02020603050405020304" pitchFamily="18" charset="0"/>
              <a:cs typeface="Times New Roman" panose="02020603050405020304" pitchFamily="18" charset="0"/>
            </a:endParaRPr>
          </a:p>
        </p:txBody>
      </p:sp>
      <p:sp>
        <p:nvSpPr>
          <p:cNvPr id="677" name="Google Shape;677;p59"/>
          <p:cNvSpPr txBox="1"/>
          <p:nvPr/>
        </p:nvSpPr>
        <p:spPr>
          <a:xfrm>
            <a:off x="6555793" y="3257550"/>
            <a:ext cx="1888200" cy="914400"/>
          </a:xfrm>
          <a:prstGeom prst="rect">
            <a:avLst/>
          </a:prstGeom>
          <a:noFill/>
          <a:ln>
            <a:noFill/>
          </a:ln>
        </p:spPr>
        <p:txBody>
          <a:bodyPr spcFirstLastPara="1" wrap="square" lIns="91425" tIns="91425" rIns="91425" bIns="91425" anchor="ctr" anchorCtr="0">
            <a:noAutofit/>
          </a:bodyPr>
          <a:lstStyle/>
          <a:p>
            <a:pPr algn="ctr"/>
            <a:r>
              <a:rPr lang="en-US" sz="1600" dirty="0" err="1">
                <a:latin typeface="Times New Roman" panose="02020603050405020304" pitchFamily="18" charset="0"/>
                <a:cs typeface="Times New Roman" panose="02020603050405020304" pitchFamily="18" charset="0"/>
              </a:rPr>
              <a:t>Phân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a:t>
            </a:r>
            <a:r>
              <a:rPr lang="en-US" sz="1600" dirty="0">
                <a:latin typeface="Times New Roman" panose="02020603050405020304" pitchFamily="18" charset="0"/>
                <a:cs typeface="Times New Roman" panose="02020603050405020304" pitchFamily="18" charset="0"/>
              </a:rPr>
              <a:t>, Use case, </a:t>
            </a:r>
            <a:endParaRPr lang="en-US" sz="1600" dirty="0" smtClean="0">
              <a:latin typeface="Times New Roman" panose="02020603050405020304" pitchFamily="18" charset="0"/>
              <a:cs typeface="Times New Roman" panose="02020603050405020304" pitchFamily="18" charset="0"/>
            </a:endParaRPr>
          </a:p>
          <a:p>
            <a:pPr algn="ctr"/>
            <a:r>
              <a:rPr lang="en-US" sz="1600" dirty="0" err="1">
                <a:latin typeface="Times New Roman" panose="02020603050405020304" pitchFamily="18" charset="0"/>
                <a:cs typeface="Times New Roman" panose="02020603050405020304" pitchFamily="18" charset="0"/>
              </a:rPr>
              <a:t>V</a:t>
            </a:r>
            <a:r>
              <a:rPr lang="en-US" sz="1600" dirty="0" err="1" smtClean="0">
                <a:latin typeface="Times New Roman" panose="02020603050405020304" pitchFamily="18" charset="0"/>
                <a:cs typeface="Times New Roman" panose="02020603050405020304" pitchFamily="18" charset="0"/>
              </a:rPr>
              <a:t>iết</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cáo</a:t>
            </a:r>
            <a:endParaRPr lang="en-US" sz="1600" dirty="0">
              <a:latin typeface="Times New Roman" panose="02020603050405020304" pitchFamily="18" charset="0"/>
              <a:cs typeface="Times New Roman" panose="02020603050405020304" pitchFamily="18" charset="0"/>
            </a:endParaRPr>
          </a:p>
        </p:txBody>
      </p:sp>
      <p:grpSp>
        <p:nvGrpSpPr>
          <p:cNvPr id="686" name="Google Shape;686;p59"/>
          <p:cNvGrpSpPr/>
          <p:nvPr/>
        </p:nvGrpSpPr>
        <p:grpSpPr>
          <a:xfrm rot="5400000">
            <a:off x="8641234" y="411193"/>
            <a:ext cx="278152" cy="345818"/>
            <a:chOff x="0" y="46600"/>
            <a:chExt cx="3121800" cy="5004600"/>
          </a:xfrm>
        </p:grpSpPr>
        <p:sp>
          <p:nvSpPr>
            <p:cNvPr id="687" name="Google Shape;687;p5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9" name="Google Shape;689;p5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2</a:t>
            </a:r>
            <a:r>
              <a:rPr lang="en" b="1" dirty="0" smtClean="0">
                <a:latin typeface="Times New Roman" panose="02020603050405020304" pitchFamily="18" charset="0"/>
                <a:cs typeface="Times New Roman" panose="02020603050405020304" pitchFamily="18" charset="0"/>
              </a:rPr>
              <a:t>. </a:t>
            </a:r>
            <a:r>
              <a:rPr lang="en" b="1" dirty="0" smtClean="0">
                <a:latin typeface="Times New Roman" panose="02020603050405020304" pitchFamily="18" charset="0"/>
                <a:cs typeface="Times New Roman" panose="02020603050405020304" pitchFamily="18" charset="0"/>
              </a:rPr>
              <a:t>Kế hoạch thực hiện</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34" name="Google Shape;505;p53"/>
          <p:cNvSpPr txBox="1"/>
          <p:nvPr/>
        </p:nvSpPr>
        <p:spPr>
          <a:xfrm>
            <a:off x="3276600" y="84201"/>
            <a:ext cx="1905000" cy="3608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 TỔNG QUAN</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759" y="1329340"/>
            <a:ext cx="633313" cy="63331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 name="Title 1"/>
          <p:cNvSpPr txBox="1">
            <a:spLocks/>
          </p:cNvSpPr>
          <p:nvPr/>
        </p:nvSpPr>
        <p:spPr>
          <a:xfrm>
            <a:off x="2027192" y="1912366"/>
            <a:ext cx="1065759"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Hồng</a:t>
            </a:r>
            <a:r>
              <a:rPr lang="en-US" sz="600" b="1" u="sng" dirty="0" smtClean="0">
                <a:solidFill>
                  <a:schemeClr val="tx1"/>
                </a:solidFill>
              </a:rPr>
              <a:t> </a:t>
            </a:r>
            <a:r>
              <a:rPr lang="en-US" sz="600" b="1" u="sng" dirty="0" err="1" smtClean="0">
                <a:solidFill>
                  <a:schemeClr val="tx1"/>
                </a:solidFill>
              </a:rPr>
              <a:t>Quân</a:t>
            </a:r>
            <a:endParaRPr lang="en-US" sz="600" b="1" u="sng" dirty="0">
              <a:solidFill>
                <a:schemeClr val="tx1"/>
              </a:solidFill>
            </a:endParaRP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1" y="3257550"/>
            <a:ext cx="685800" cy="6858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Title 1"/>
          <p:cNvSpPr txBox="1">
            <a:spLocks/>
          </p:cNvSpPr>
          <p:nvPr/>
        </p:nvSpPr>
        <p:spPr>
          <a:xfrm>
            <a:off x="134640" y="3881400"/>
            <a:ext cx="568921"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Trọng</a:t>
            </a:r>
            <a:r>
              <a:rPr lang="en-US" sz="600" b="1" u="sng" dirty="0" smtClean="0">
                <a:solidFill>
                  <a:schemeClr val="tx1"/>
                </a:solidFill>
              </a:rPr>
              <a:t> </a:t>
            </a:r>
            <a:r>
              <a:rPr lang="en-US" sz="600" b="1" u="sng" dirty="0" err="1" smtClean="0">
                <a:solidFill>
                  <a:schemeClr val="tx1"/>
                </a:solidFill>
              </a:rPr>
              <a:t>Tín</a:t>
            </a:r>
            <a:endParaRPr lang="en-US" sz="600" b="1" u="sng" dirty="0">
              <a:solidFill>
                <a:schemeClr val="tx1"/>
              </a:solidFill>
            </a:endParaRPr>
          </a:p>
        </p:txBody>
      </p:sp>
      <p:pic>
        <p:nvPicPr>
          <p:cNvPr id="39" name="Google Shape;1905;p44"/>
          <p:cNvPicPr preferRelativeResize="0"/>
          <p:nvPr/>
        </p:nvPicPr>
        <p:blipFill>
          <a:blip r:embed="rId5"/>
          <a:srcRect l="928" r="928"/>
          <a:stretch/>
        </p:blipFill>
        <p:spPr>
          <a:xfrm>
            <a:off x="3276600" y="2343150"/>
            <a:ext cx="701168" cy="684529"/>
          </a:xfrm>
          <a:prstGeom prst="flowChartConnector">
            <a:avLst/>
          </a:prstGeom>
          <a:noFill/>
          <a:ln>
            <a:noFill/>
          </a:ln>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2895" y="3022886"/>
            <a:ext cx="674354" cy="67468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1" name="Title 1"/>
          <p:cNvSpPr txBox="1">
            <a:spLocks/>
          </p:cNvSpPr>
          <p:nvPr/>
        </p:nvSpPr>
        <p:spPr>
          <a:xfrm>
            <a:off x="3368168" y="2943925"/>
            <a:ext cx="723900" cy="1579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1pPr>
            <a:lvl2pPr marR="0" lvl="1"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2pPr>
            <a:lvl3pPr marR="0" lvl="2"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3pPr>
            <a:lvl4pPr marR="0" lvl="3"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4pPr>
            <a:lvl5pPr marR="0" lvl="4"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5pPr>
            <a:lvl6pPr marR="0" lvl="5"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6pPr>
            <a:lvl7pPr marR="0" lvl="6"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7pPr>
            <a:lvl8pPr marR="0" lvl="7"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8pPr>
            <a:lvl9pPr marR="0" lvl="8" algn="l" rtl="0">
              <a:lnSpc>
                <a:spcPct val="100000"/>
              </a:lnSpc>
              <a:spcBef>
                <a:spcPts val="0"/>
              </a:spcBef>
              <a:spcAft>
                <a:spcPts val="0"/>
              </a:spcAft>
              <a:buClr>
                <a:srgbClr val="4E6F9B"/>
              </a:buClr>
              <a:buSzPts val="2800"/>
              <a:buFont typeface="Muli"/>
              <a:buNone/>
              <a:defRPr sz="2800" b="0" i="0" u="none" strike="noStrike" cap="none">
                <a:solidFill>
                  <a:srgbClr val="4E6F9B"/>
                </a:solidFill>
                <a:latin typeface="Muli"/>
                <a:ea typeface="Muli"/>
                <a:cs typeface="Muli"/>
                <a:sym typeface="Muli"/>
              </a:defRPr>
            </a:lvl9pPr>
          </a:lstStyle>
          <a:p>
            <a:r>
              <a:rPr lang="en-US" sz="600" b="1" u="sng" dirty="0" smtClean="0">
                <a:solidFill>
                  <a:schemeClr val="tx1"/>
                </a:solidFill>
              </a:rPr>
              <a:t>Minh </a:t>
            </a:r>
            <a:r>
              <a:rPr lang="en-US" sz="600" b="1" u="sng" dirty="0" err="1" smtClean="0">
                <a:solidFill>
                  <a:schemeClr val="tx1"/>
                </a:solidFill>
              </a:rPr>
              <a:t>Phụng</a:t>
            </a:r>
            <a:endParaRPr lang="en-US" sz="600" b="1" u="sng" dirty="0">
              <a:solidFill>
                <a:schemeClr val="tx1"/>
              </a:solidFill>
            </a:endParaRPr>
          </a:p>
        </p:txBody>
      </p:sp>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364902" y="2853602"/>
            <a:ext cx="635142" cy="7010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itle 1"/>
          <p:cNvSpPr txBox="1">
            <a:spLocks/>
          </p:cNvSpPr>
          <p:nvPr/>
        </p:nvSpPr>
        <p:spPr>
          <a:xfrm>
            <a:off x="2218417" y="3695059"/>
            <a:ext cx="535745"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Việt</a:t>
            </a:r>
            <a:r>
              <a:rPr lang="en-US" sz="600" b="1" u="sng" dirty="0" smtClean="0">
                <a:solidFill>
                  <a:schemeClr val="tx1"/>
                </a:solidFill>
              </a:rPr>
              <a:t> </a:t>
            </a:r>
            <a:r>
              <a:rPr lang="en-US" sz="600" b="1" u="sng" dirty="0" err="1" smtClean="0">
                <a:solidFill>
                  <a:schemeClr val="tx1"/>
                </a:solidFill>
              </a:rPr>
              <a:t>Thúc</a:t>
            </a:r>
            <a:endParaRPr lang="en-US" sz="600" b="1" u="sng" dirty="0">
              <a:solidFill>
                <a:schemeClr val="tx1"/>
              </a:solidFill>
            </a:endParaRPr>
          </a:p>
        </p:txBody>
      </p:sp>
      <p:sp>
        <p:nvSpPr>
          <p:cNvPr id="45" name="Title 1"/>
          <p:cNvSpPr txBox="1">
            <a:spLocks/>
          </p:cNvSpPr>
          <p:nvPr/>
        </p:nvSpPr>
        <p:spPr>
          <a:xfrm>
            <a:off x="4466837" y="3531594"/>
            <a:ext cx="638563"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Bỉnh</a:t>
            </a:r>
            <a:r>
              <a:rPr lang="en-US" sz="600" b="1" u="sng" dirty="0" smtClean="0">
                <a:solidFill>
                  <a:schemeClr val="tx1"/>
                </a:solidFill>
              </a:rPr>
              <a:t> </a:t>
            </a:r>
            <a:r>
              <a:rPr lang="en-US" sz="600" b="1" u="sng" dirty="0" err="1" smtClean="0">
                <a:solidFill>
                  <a:schemeClr val="tx1"/>
                </a:solidFill>
              </a:rPr>
              <a:t>Khang</a:t>
            </a:r>
            <a:endParaRPr lang="en-US" sz="600" b="1" u="sng" dirty="0">
              <a:solidFill>
                <a:schemeClr val="tx1"/>
              </a:solidFill>
            </a:endParaRPr>
          </a:p>
        </p:txBody>
      </p:sp>
      <p:pic>
        <p:nvPicPr>
          <p:cNvPr id="46" name="Google Shape;1904;p44"/>
          <p:cNvPicPr preferRelativeResize="0"/>
          <p:nvPr/>
        </p:nvPicPr>
        <p:blipFill>
          <a:blip r:embed="rId8"/>
          <a:srcRect l="11" r="11"/>
          <a:stretch/>
        </p:blipFill>
        <p:spPr>
          <a:xfrm>
            <a:off x="3787159" y="981838"/>
            <a:ext cx="721547" cy="701039"/>
          </a:xfrm>
          <a:prstGeom prst="flowChartConnector">
            <a:avLst/>
          </a:prstGeom>
          <a:noFill/>
          <a:ln>
            <a:noFill/>
          </a:ln>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6046" y="270511"/>
            <a:ext cx="685800" cy="70103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49" name="Google Shape;503;p53"/>
          <p:cNvGrpSpPr/>
          <p:nvPr/>
        </p:nvGrpSpPr>
        <p:grpSpPr>
          <a:xfrm>
            <a:off x="3401763" y="231523"/>
            <a:ext cx="1905000" cy="360830"/>
            <a:chOff x="5195775" y="3083425"/>
            <a:chExt cx="1308600" cy="445030"/>
          </a:xfrm>
        </p:grpSpPr>
        <p:sp>
          <p:nvSpPr>
            <p:cNvPr id="50"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51"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 TỔNG QUAN</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52" name="Title 1"/>
          <p:cNvSpPr txBox="1">
            <a:spLocks/>
          </p:cNvSpPr>
          <p:nvPr/>
        </p:nvSpPr>
        <p:spPr>
          <a:xfrm>
            <a:off x="3701731" y="1645996"/>
            <a:ext cx="780673"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Nguyễn</a:t>
            </a:r>
            <a:r>
              <a:rPr lang="en-US" sz="600" b="1" u="sng" dirty="0" smtClean="0">
                <a:solidFill>
                  <a:schemeClr val="tx1"/>
                </a:solidFill>
              </a:rPr>
              <a:t> </a:t>
            </a:r>
            <a:r>
              <a:rPr lang="en-US" sz="600" b="1" u="sng" dirty="0" err="1" smtClean="0">
                <a:solidFill>
                  <a:schemeClr val="tx1"/>
                </a:solidFill>
              </a:rPr>
              <a:t>Cường</a:t>
            </a:r>
            <a:endParaRPr lang="en-US" sz="600" b="1" u="sng" dirty="0">
              <a:solidFill>
                <a:schemeClr val="tx1"/>
              </a:solidFill>
            </a:endParaRPr>
          </a:p>
        </p:txBody>
      </p:sp>
      <p:sp>
        <p:nvSpPr>
          <p:cNvPr id="53" name="Title 1"/>
          <p:cNvSpPr txBox="1">
            <a:spLocks/>
          </p:cNvSpPr>
          <p:nvPr/>
        </p:nvSpPr>
        <p:spPr>
          <a:xfrm>
            <a:off x="6172200" y="983183"/>
            <a:ext cx="603178"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Ngọc</a:t>
            </a:r>
            <a:r>
              <a:rPr lang="en-US" sz="600" b="1" u="sng" dirty="0" smtClean="0">
                <a:solidFill>
                  <a:schemeClr val="tx1"/>
                </a:solidFill>
              </a:rPr>
              <a:t> Minh</a:t>
            </a:r>
            <a:endParaRPr lang="en-US" sz="600" b="1" u="sng" dirty="0">
              <a:solidFill>
                <a:schemeClr val="tx1"/>
              </a:solidFill>
            </a:endParaRPr>
          </a:p>
        </p:txBody>
      </p:sp>
      <p:pic>
        <p:nvPicPr>
          <p:cNvPr id="5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9404" y="1947083"/>
            <a:ext cx="715792" cy="639739"/>
          </a:xfrm>
          <a:prstGeom prst="ellipse">
            <a:avLst/>
          </a:prstGeom>
          <a:ln w="9525">
            <a:no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55" name="Google Shape;1903;p44"/>
          <p:cNvPicPr preferRelativeResize="0"/>
          <p:nvPr/>
        </p:nvPicPr>
        <p:blipFill>
          <a:blip r:embed="rId11"/>
          <a:srcRect l="11" r="11"/>
          <a:stretch/>
        </p:blipFill>
        <p:spPr>
          <a:xfrm>
            <a:off x="8099364" y="2275999"/>
            <a:ext cx="680946" cy="727464"/>
          </a:xfrm>
          <a:prstGeom prst="flowChartConnector">
            <a:avLst/>
          </a:prstGeom>
          <a:noFill/>
          <a:ln>
            <a:noFill/>
          </a:ln>
        </p:spPr>
      </p:pic>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2200" y="2307864"/>
            <a:ext cx="680143" cy="6801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7" name="Picture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26252" y="3299946"/>
            <a:ext cx="691896" cy="69189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8" name="Google Shape;1905;p44">
            <a:extLst>
              <a:ext uri="{FF2B5EF4-FFF2-40B4-BE49-F238E27FC236}">
                <a16:creationId xmlns:a16="http://schemas.microsoft.com/office/drawing/2014/main" xmlns="" id="{11FB9875-4916-44A8-B076-6F149C1D5804}"/>
              </a:ext>
            </a:extLst>
          </p:cNvPr>
          <p:cNvPicPr preferRelativeResize="0"/>
          <p:nvPr/>
        </p:nvPicPr>
        <p:blipFill>
          <a:blip r:embed="rId14"/>
          <a:srcRect l="11" r="11"/>
          <a:stretch/>
        </p:blipFill>
        <p:spPr>
          <a:xfrm>
            <a:off x="8457170" y="3215244"/>
            <a:ext cx="639421" cy="666156"/>
          </a:xfrm>
          <a:prstGeom prst="flowChartConnector">
            <a:avLst/>
          </a:prstGeom>
          <a:noFill/>
          <a:ln>
            <a:noFill/>
          </a:ln>
        </p:spPr>
      </p:pic>
      <p:sp>
        <p:nvSpPr>
          <p:cNvPr id="59" name="Title 1"/>
          <p:cNvSpPr txBox="1">
            <a:spLocks/>
          </p:cNvSpPr>
          <p:nvPr/>
        </p:nvSpPr>
        <p:spPr>
          <a:xfrm>
            <a:off x="7239000" y="2533635"/>
            <a:ext cx="780673"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Duy</a:t>
            </a:r>
            <a:r>
              <a:rPr lang="en-US" sz="600" b="1" u="sng" dirty="0" smtClean="0">
                <a:solidFill>
                  <a:schemeClr val="tx1"/>
                </a:solidFill>
              </a:rPr>
              <a:t> </a:t>
            </a:r>
            <a:r>
              <a:rPr lang="en-US" sz="600" b="1" u="sng" dirty="0" err="1" smtClean="0">
                <a:solidFill>
                  <a:schemeClr val="tx1"/>
                </a:solidFill>
              </a:rPr>
              <a:t>Cảnh</a:t>
            </a:r>
            <a:endParaRPr lang="en-US" sz="600" b="1" u="sng" dirty="0">
              <a:solidFill>
                <a:schemeClr val="tx1"/>
              </a:solidFill>
            </a:endParaRPr>
          </a:p>
        </p:txBody>
      </p:sp>
      <p:sp>
        <p:nvSpPr>
          <p:cNvPr id="60" name="Title 1"/>
          <p:cNvSpPr txBox="1">
            <a:spLocks/>
          </p:cNvSpPr>
          <p:nvPr/>
        </p:nvSpPr>
        <p:spPr>
          <a:xfrm>
            <a:off x="6318943" y="2985232"/>
            <a:ext cx="5334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Hải</a:t>
            </a:r>
            <a:r>
              <a:rPr lang="en-US" sz="600" b="1" u="sng" dirty="0" smtClean="0">
                <a:solidFill>
                  <a:schemeClr val="tx1"/>
                </a:solidFill>
              </a:rPr>
              <a:t> </a:t>
            </a:r>
            <a:r>
              <a:rPr lang="en-US" sz="600" b="1" u="sng" dirty="0" err="1" smtClean="0">
                <a:solidFill>
                  <a:schemeClr val="tx1"/>
                </a:solidFill>
              </a:rPr>
              <a:t>Âu</a:t>
            </a:r>
            <a:endParaRPr lang="en-US" sz="600" b="1" u="sng" dirty="0">
              <a:solidFill>
                <a:schemeClr val="tx1"/>
              </a:solidFill>
            </a:endParaRPr>
          </a:p>
        </p:txBody>
      </p:sp>
      <p:sp>
        <p:nvSpPr>
          <p:cNvPr id="61" name="Title 1"/>
          <p:cNvSpPr txBox="1">
            <a:spLocks/>
          </p:cNvSpPr>
          <p:nvPr/>
        </p:nvSpPr>
        <p:spPr>
          <a:xfrm>
            <a:off x="5881951" y="3995700"/>
            <a:ext cx="6477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Châm</a:t>
            </a:r>
            <a:r>
              <a:rPr lang="en-US" sz="600" b="1" u="sng" dirty="0" smtClean="0">
                <a:solidFill>
                  <a:schemeClr val="tx1"/>
                </a:solidFill>
              </a:rPr>
              <a:t> </a:t>
            </a:r>
            <a:r>
              <a:rPr lang="en-US" sz="600" b="1" u="sng" dirty="0" err="1" smtClean="0">
                <a:solidFill>
                  <a:schemeClr val="tx1"/>
                </a:solidFill>
              </a:rPr>
              <a:t>Phạm</a:t>
            </a:r>
            <a:endParaRPr lang="en-US" sz="600" b="1" u="sng" dirty="0">
              <a:solidFill>
                <a:schemeClr val="tx1"/>
              </a:solidFill>
            </a:endParaRPr>
          </a:p>
        </p:txBody>
      </p:sp>
      <p:sp>
        <p:nvSpPr>
          <p:cNvPr id="62" name="Title 1"/>
          <p:cNvSpPr txBox="1">
            <a:spLocks/>
          </p:cNvSpPr>
          <p:nvPr/>
        </p:nvSpPr>
        <p:spPr>
          <a:xfrm>
            <a:off x="8439837" y="3900239"/>
            <a:ext cx="6477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Hồng</a:t>
            </a:r>
            <a:r>
              <a:rPr lang="en-US" sz="600" b="1" u="sng" dirty="0" smtClean="0">
                <a:solidFill>
                  <a:schemeClr val="tx1"/>
                </a:solidFill>
              </a:rPr>
              <a:t> </a:t>
            </a:r>
            <a:r>
              <a:rPr lang="en-US" sz="600" b="1" u="sng" dirty="0" err="1" smtClean="0">
                <a:solidFill>
                  <a:schemeClr val="tx1"/>
                </a:solidFill>
              </a:rPr>
              <a:t>Hy</a:t>
            </a:r>
            <a:endParaRPr lang="en-US" sz="600" b="1" u="sng" dirty="0">
              <a:solidFill>
                <a:schemeClr val="tx1"/>
              </a:solidFill>
            </a:endParaRPr>
          </a:p>
        </p:txBody>
      </p:sp>
      <p:sp>
        <p:nvSpPr>
          <p:cNvPr id="63" name="Title 1"/>
          <p:cNvSpPr txBox="1">
            <a:spLocks/>
          </p:cNvSpPr>
          <p:nvPr/>
        </p:nvSpPr>
        <p:spPr>
          <a:xfrm>
            <a:off x="8219065" y="2943925"/>
            <a:ext cx="6477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Muli"/>
              <a:buNone/>
              <a:defRPr sz="4800" b="0"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FFFFFF"/>
              </a:buClr>
              <a:buSzPts val="3600"/>
              <a:buFont typeface="Muli"/>
              <a:buNone/>
              <a:defRPr sz="3600" b="0" i="0" u="none" strike="noStrike" cap="none">
                <a:solidFill>
                  <a:srgbClr val="FFFFFF"/>
                </a:solidFill>
                <a:latin typeface="Muli"/>
                <a:ea typeface="Muli"/>
                <a:cs typeface="Muli"/>
                <a:sym typeface="Muli"/>
              </a:defRPr>
            </a:lvl9pPr>
          </a:lstStyle>
          <a:p>
            <a:r>
              <a:rPr lang="en-US" sz="600" b="1" u="sng" dirty="0" err="1" smtClean="0">
                <a:solidFill>
                  <a:schemeClr val="tx1"/>
                </a:solidFill>
              </a:rPr>
              <a:t>Kiều</a:t>
            </a:r>
            <a:r>
              <a:rPr lang="en-US" sz="600" b="1" u="sng" dirty="0" smtClean="0">
                <a:solidFill>
                  <a:schemeClr val="tx1"/>
                </a:solidFill>
              </a:rPr>
              <a:t> Nga</a:t>
            </a:r>
            <a:endParaRPr lang="en-US" sz="600" b="1" u="sng" dirty="0">
              <a:solidFill>
                <a:schemeClr val="tx1"/>
              </a:solidFill>
            </a:endParaRPr>
          </a:p>
        </p:txBody>
      </p:sp>
    </p:spTree>
    <p:extLst>
      <p:ext uri="{BB962C8B-B14F-4D97-AF65-F5344CB8AC3E}">
        <p14:creationId xmlns:p14="http://schemas.microsoft.com/office/powerpoint/2010/main" val="3706597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539024" y="2499500"/>
            <a:ext cx="5937975" cy="841800"/>
          </a:xfrm>
        </p:spPr>
        <p:txBody>
          <a:bodyPr/>
          <a:lstStyle/>
          <a:p>
            <a:pPr lvl="0"/>
            <a:r>
              <a:rPr lang="en-US" b="1" dirty="0" smtClean="0">
                <a:latin typeface="Times New Roman" panose="02020603050405020304" pitchFamily="18" charset="0"/>
                <a:cs typeface="Times New Roman" panose="02020603050405020304" pitchFamily="18" charset="0"/>
                <a:sym typeface="Arial Black"/>
              </a:rPr>
              <a:t>II</a:t>
            </a:r>
            <a:r>
              <a:rPr lang="en-US" b="1" dirty="0" smtClean="0">
                <a:latin typeface="Times New Roman" panose="02020603050405020304" pitchFamily="18" charset="0"/>
                <a:cs typeface="Times New Roman" panose="02020603050405020304" pitchFamily="18" charset="0"/>
                <a:sym typeface="Arial Black"/>
              </a:rPr>
              <a:t>. MÔ TẢ DỮ LIỆU</a:t>
            </a:r>
            <a:endParaRPr lang="en-US" b="1" dirty="0">
              <a:latin typeface="Times New Roman" panose="02020603050405020304" pitchFamily="18" charset="0"/>
              <a:cs typeface="Times New Roman" panose="02020603050405020304" pitchFamily="18" charset="0"/>
              <a:sym typeface="Arial Black"/>
            </a:endParaRPr>
          </a:p>
        </p:txBody>
      </p:sp>
    </p:spTree>
    <p:extLst>
      <p:ext uri="{BB962C8B-B14F-4D97-AF65-F5344CB8AC3E}">
        <p14:creationId xmlns:p14="http://schemas.microsoft.com/office/powerpoint/2010/main" val="3628937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panose="02020603050405020304" pitchFamily="18" charset="0"/>
                <a:cs typeface="Times New Roman" panose="02020603050405020304" pitchFamily="18" charset="0"/>
              </a:rPr>
              <a:t>1. </a:t>
            </a:r>
            <a:r>
              <a:rPr lang="en" b="1" dirty="0" smtClean="0">
                <a:latin typeface="Times New Roman" panose="02020603050405020304" pitchFamily="18" charset="0"/>
                <a:cs typeface="Times New Roman" panose="02020603050405020304" pitchFamily="18" charset="0"/>
              </a:rPr>
              <a:t>Mô tả chủ đề</a:t>
            </a:r>
            <a:r>
              <a:rPr lang="en" b="1" dirty="0" smtClean="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308" name="Google Shape;308;p43"/>
          <p:cNvSpPr txBox="1"/>
          <p:nvPr/>
        </p:nvSpPr>
        <p:spPr>
          <a:xfrm>
            <a:off x="524231" y="1047750"/>
            <a:ext cx="7924802" cy="3733800"/>
          </a:xfrm>
          <a:prstGeom prst="rect">
            <a:avLst/>
          </a:prstGeom>
          <a:noFill/>
          <a:ln>
            <a:noFill/>
          </a:ln>
        </p:spPr>
        <p:txBody>
          <a:bodyPr spcFirstLastPara="1" wrap="square" lIns="91425" tIns="91425" rIns="91425" bIns="91425" anchor="t" anchorCtr="0">
            <a:noAutofit/>
          </a:bodyPr>
          <a:lstStyle/>
          <a:p>
            <a:pPr marL="342900" indent="-342900" algn="just">
              <a:lnSpc>
                <a:spcPct val="150000"/>
              </a:lnSpc>
              <a:buFont typeface="Wingdings" panose="05000000000000000000" pitchFamily="2" charset="2"/>
              <a:buChar char="q"/>
            </a:pP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Chẩn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đoán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ảnh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ngành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khoa</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học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kỹ</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thuật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tia</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X, </a:t>
            </a:r>
            <a:r>
              <a:rPr lang="vi-VN"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sóng </a:t>
            </a:r>
            <a:r>
              <a:rPr lang="vi-V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siêu âm hoặc từ trường (MRI) để thể hiện cấu trúc cơ thể con người bằng hình ảnh theo quy ước nhằm cung cấp những thông tin lâm sàng cho bác </a:t>
            </a:r>
            <a:r>
              <a:rPr lang="vi-VN"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sĩ</a:t>
            </a:r>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Wingdings" panose="05000000000000000000" pitchFamily="2" charset="2"/>
              <a:buChar char="q"/>
            </a:pP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smtClean="0">
                <a:solidFill>
                  <a:schemeClr val="tx1"/>
                </a:solidFill>
                <a:latin typeface="Times New Roman" panose="02020603050405020304" pitchFamily="18" charset="0"/>
                <a:cs typeface="Times New Roman" panose="02020603050405020304" pitchFamily="18" charset="0"/>
              </a:rPr>
              <a:t>Chẩn</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đoán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ngày</a:t>
            </a:r>
            <a:r>
              <a:rPr lang="en-US" sz="1600" dirty="0">
                <a:solidFill>
                  <a:schemeClr val="tx1"/>
                </a:solidFill>
                <a:latin typeface="Times New Roman" panose="02020603050405020304" pitchFamily="18" charset="0"/>
                <a:cs typeface="Times New Roman" panose="02020603050405020304" pitchFamily="18" charset="0"/>
              </a:rPr>
              <a:t> nay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phép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chúng</a:t>
            </a:r>
            <a:r>
              <a:rPr lang="en-US" sz="1600" dirty="0">
                <a:solidFill>
                  <a:schemeClr val="tx1"/>
                </a:solidFill>
                <a:latin typeface="Times New Roman" panose="02020603050405020304" pitchFamily="18" charset="0"/>
                <a:cs typeface="Times New Roman" panose="02020603050405020304" pitchFamily="18" charset="0"/>
              </a:rPr>
              <a:t> ta </a:t>
            </a:r>
            <a:r>
              <a:rPr lang="en-US" sz="1600" dirty="0" err="1">
                <a:solidFill>
                  <a:schemeClr val="tx1"/>
                </a:solidFill>
                <a:latin typeface="Times New Roman" panose="02020603050405020304" pitchFamily="18" charset="0"/>
                <a:cs typeface="Times New Roman" panose="02020603050405020304" pitchFamily="18" charset="0"/>
              </a:rPr>
              <a:t>phát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sớm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bệnh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smtClean="0">
                <a:solidFill>
                  <a:schemeClr val="tx1"/>
                </a:solidFill>
                <a:latin typeface="Times New Roman" panose="02020603050405020304" pitchFamily="18" charset="0"/>
                <a:cs typeface="Times New Roman" panose="02020603050405020304" pitchFamily="18" charset="0"/>
              </a:rPr>
              <a:t>lý</a:t>
            </a:r>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q"/>
            </a:pP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smtClean="0">
                <a:solidFill>
                  <a:schemeClr val="tx1"/>
                </a:solidFill>
                <a:latin typeface="Times New Roman" panose="02020603050405020304" pitchFamily="18" charset="0"/>
                <a:cs typeface="Times New Roman" panose="02020603050405020304" pitchFamily="18" charset="0"/>
              </a:rPr>
              <a:t>Chẩn</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đoán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ảnh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đóng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vai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trò</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trọng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đoán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smtClean="0">
                <a:solidFill>
                  <a:schemeClr val="tx1"/>
                </a:solidFill>
                <a:latin typeface="Times New Roman" panose="02020603050405020304" pitchFamily="18" charset="0"/>
                <a:cs typeface="Times New Roman" panose="02020603050405020304" pitchFamily="18" charset="0"/>
              </a:rPr>
              <a:t>và</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điều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smtClean="0">
                <a:solidFill>
                  <a:schemeClr val="tx1"/>
                </a:solidFill>
                <a:latin typeface="Times New Roman" panose="02020603050405020304" pitchFamily="18" charset="0"/>
                <a:cs typeface="Times New Roman" panose="02020603050405020304" pitchFamily="18" charset="0"/>
              </a:rPr>
              <a:t>trị </a:t>
            </a:r>
            <a:r>
              <a:rPr lang="en-US" sz="1600" dirty="0" err="1" smtClean="0">
                <a:solidFill>
                  <a:schemeClr val="tx1"/>
                </a:solidFill>
                <a:latin typeface="Times New Roman" panose="02020603050405020304" pitchFamily="18" charset="0"/>
                <a:cs typeface="Times New Roman" panose="02020603050405020304" pitchFamily="18" charset="0"/>
              </a:rPr>
              <a:t>việc</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quản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lý</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bệnh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án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Khoa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vấn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đề</a:t>
            </a:r>
            <a:r>
              <a:rPr lang="en-US" sz="1600" dirty="0">
                <a:solidFill>
                  <a:schemeClr val="tx1"/>
                </a:solidFill>
                <a:latin typeface="Times New Roman" panose="02020603050405020304" pitchFamily="18" charset="0"/>
                <a:cs typeface="Times New Roman" panose="02020603050405020304" pitchFamily="18" charset="0"/>
              </a:rPr>
              <a:t>  nan </a:t>
            </a:r>
            <a:r>
              <a:rPr lang="en-US" sz="1600" dirty="0" err="1">
                <a:solidFill>
                  <a:schemeClr val="tx1"/>
                </a:solidFill>
                <a:latin typeface="Times New Roman" panose="02020603050405020304" pitchFamily="18" charset="0"/>
                <a:cs typeface="Times New Roman" panose="02020603050405020304" pitchFamily="18" charset="0"/>
              </a:rPr>
              <a:t>giản</a:t>
            </a:r>
            <a:r>
              <a:rPr lang="en-US" sz="1600" dirty="0">
                <a:solidFill>
                  <a:schemeClr val="tx1"/>
                </a:solidFill>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smtClean="0">
                <a:solidFill>
                  <a:schemeClr val="tx1"/>
                </a:solidFill>
                <a:latin typeface="Times New Roman" panose="02020603050405020304" pitchFamily="18" charset="0"/>
                <a:cs typeface="Times New Roman" panose="02020603050405020304" pitchFamily="18" charset="0"/>
              </a:rPr>
              <a:t>Hiểu</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thực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trạng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nhóm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chúng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em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cùng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xây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dựng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một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trang</a:t>
            </a:r>
            <a:r>
              <a:rPr lang="en-US" sz="1600" dirty="0">
                <a:solidFill>
                  <a:schemeClr val="tx1"/>
                </a:solidFill>
                <a:latin typeface="Times New Roman" panose="02020603050405020304" pitchFamily="18" charset="0"/>
                <a:cs typeface="Times New Roman" panose="02020603050405020304" pitchFamily="18" charset="0"/>
              </a:rPr>
              <a:t> Web </a:t>
            </a:r>
            <a:r>
              <a:rPr lang="en-US" sz="1600" dirty="0" err="1">
                <a:solidFill>
                  <a:schemeClr val="tx1"/>
                </a:solidFill>
                <a:latin typeface="Times New Roman" panose="02020603050405020304" pitchFamily="18" charset="0"/>
                <a:cs typeface="Times New Roman" panose="02020603050405020304" pitchFamily="18" charset="0"/>
              </a:rPr>
              <a:t>để</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lưu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trữ</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hồ</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tự</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động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lập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báo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hình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ảnh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của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bệnh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nhân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lượng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lớn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nền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không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ảo</a:t>
            </a:r>
            <a:endParaRPr lang="en-US" sz="1600" dirty="0">
              <a:solidFill>
                <a:schemeClr val="tx1"/>
              </a:solidFill>
              <a:latin typeface="Times New Roman" panose="02020603050405020304" pitchFamily="18" charset="0"/>
              <a:cs typeface="Times New Roman" panose="02020603050405020304" pitchFamily="18" charset="0"/>
            </a:endParaRPr>
          </a:p>
        </p:txBody>
      </p:sp>
      <p:grpSp>
        <p:nvGrpSpPr>
          <p:cNvPr id="310" name="Google Shape;310;p43"/>
          <p:cNvGrpSpPr/>
          <p:nvPr/>
        </p:nvGrpSpPr>
        <p:grpSpPr>
          <a:xfrm rot="5400000">
            <a:off x="8641234" y="411193"/>
            <a:ext cx="278152" cy="345818"/>
            <a:chOff x="0" y="46600"/>
            <a:chExt cx="3121800" cy="5004600"/>
          </a:xfrm>
        </p:grpSpPr>
        <p:sp>
          <p:nvSpPr>
            <p:cNvPr id="311" name="Google Shape;311;p4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3" name="Google Shape;313;p4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8" name="Google Shape;503;p53"/>
          <p:cNvGrpSpPr/>
          <p:nvPr/>
        </p:nvGrpSpPr>
        <p:grpSpPr>
          <a:xfrm>
            <a:off x="3276600" y="84201"/>
            <a:ext cx="1905000" cy="360830"/>
            <a:chOff x="5195775" y="3083425"/>
            <a:chExt cx="1308600" cy="445030"/>
          </a:xfrm>
        </p:grpSpPr>
        <p:sp>
          <p:nvSpPr>
            <p:cNvPr id="19"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20"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Tree>
    <p:extLst>
      <p:ext uri="{BB962C8B-B14F-4D97-AF65-F5344CB8AC3E}">
        <p14:creationId xmlns:p14="http://schemas.microsoft.com/office/powerpoint/2010/main" val="2833186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56"/>
          <p:cNvGrpSpPr/>
          <p:nvPr/>
        </p:nvGrpSpPr>
        <p:grpSpPr>
          <a:xfrm>
            <a:off x="499742" y="1056542"/>
            <a:ext cx="8425349" cy="1409725"/>
            <a:chOff x="512851" y="2652925"/>
            <a:chExt cx="8425348" cy="1409725"/>
          </a:xfrm>
        </p:grpSpPr>
        <p:sp>
          <p:nvSpPr>
            <p:cNvPr id="576" name="Google Shape;576;p56"/>
            <p:cNvSpPr/>
            <p:nvPr/>
          </p:nvSpPr>
          <p:spPr>
            <a:xfrm rot="-5400000">
              <a:off x="787388" y="2388475"/>
              <a:ext cx="1389525" cy="1938600"/>
            </a:xfrm>
            <a:prstGeom prst="flowChartOffpageConnector">
              <a:avLst/>
            </a:prstGeom>
            <a:solidFill>
              <a:srgbClr val="595959">
                <a:alpha val="14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577" name="Google Shape;577;p56"/>
            <p:cNvSpPr/>
            <p:nvPr/>
          </p:nvSpPr>
          <p:spPr>
            <a:xfrm>
              <a:off x="6976049" y="26577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595959">
                <a:alpha val="14620"/>
              </a:srgbClr>
            </a:solidFill>
            <a:ln>
              <a:noFill/>
            </a:ln>
          </p:spPr>
        </p:sp>
        <p:sp>
          <p:nvSpPr>
            <p:cNvPr id="578" name="Google Shape;578;p56"/>
            <p:cNvSpPr/>
            <p:nvPr/>
          </p:nvSpPr>
          <p:spPr>
            <a:xfrm>
              <a:off x="2451449"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sp>
          <p:nvSpPr>
            <p:cNvPr id="579" name="Google Shape;579;p56"/>
            <p:cNvSpPr/>
            <p:nvPr/>
          </p:nvSpPr>
          <p:spPr>
            <a:xfrm>
              <a:off x="4705000"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grpSp>
      <p:sp>
        <p:nvSpPr>
          <p:cNvPr id="582" name="Google Shape;582;p56"/>
          <p:cNvSpPr/>
          <p:nvPr/>
        </p:nvSpPr>
        <p:spPr>
          <a:xfrm rot="-5400000">
            <a:off x="682242" y="771722"/>
            <a:ext cx="1389525" cy="1938600"/>
          </a:xfrm>
          <a:prstGeom prst="flowChartOffpageConnector">
            <a:avLst/>
          </a:prstGeom>
          <a:solidFill>
            <a:srgbClr val="5E8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p:nvPr/>
        </p:nvSpPr>
        <p:spPr>
          <a:xfrm>
            <a:off x="6850951" y="1015012"/>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415C80"/>
          </a:solidFill>
          <a:ln>
            <a:noFill/>
          </a:ln>
        </p:spPr>
      </p:sp>
      <p:sp>
        <p:nvSpPr>
          <p:cNvPr id="584" name="Google Shape;584;p56"/>
          <p:cNvSpPr/>
          <p:nvPr/>
        </p:nvSpPr>
        <p:spPr>
          <a:xfrm>
            <a:off x="2343851" y="1056542"/>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415C80"/>
          </a:solidFill>
          <a:ln>
            <a:noFill/>
          </a:ln>
        </p:spPr>
      </p:sp>
      <p:sp>
        <p:nvSpPr>
          <p:cNvPr id="585" name="Google Shape;585;p56"/>
          <p:cNvSpPr/>
          <p:nvPr/>
        </p:nvSpPr>
        <p:spPr>
          <a:xfrm>
            <a:off x="4597401" y="1056542"/>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E85B9"/>
          </a:solidFill>
          <a:ln>
            <a:noFill/>
          </a:ln>
        </p:spPr>
      </p:sp>
      <p:sp>
        <p:nvSpPr>
          <p:cNvPr id="595" name="Google Shape;595;p56"/>
          <p:cNvSpPr txBox="1"/>
          <p:nvPr/>
        </p:nvSpPr>
        <p:spPr>
          <a:xfrm>
            <a:off x="707571" y="1454672"/>
            <a:ext cx="1371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FFFFFF"/>
                </a:solidFill>
                <a:latin typeface="Times New Roman" panose="02020603050405020304" pitchFamily="18" charset="0"/>
                <a:ea typeface="Muli"/>
                <a:cs typeface="Times New Roman" panose="02020603050405020304" pitchFamily="18" charset="0"/>
                <a:sym typeface="Muli"/>
              </a:rPr>
              <a:t>Bệnh nhân</a:t>
            </a:r>
            <a:endParaRPr sz="16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596" name="Google Shape;596;p56"/>
          <p:cNvSpPr txBox="1"/>
          <p:nvPr/>
        </p:nvSpPr>
        <p:spPr>
          <a:xfrm>
            <a:off x="2740289" y="1428750"/>
            <a:ext cx="152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FFFFFF"/>
                </a:solidFill>
                <a:latin typeface="Times New Roman" panose="02020603050405020304" pitchFamily="18" charset="0"/>
                <a:ea typeface="Muli"/>
                <a:cs typeface="Times New Roman" panose="02020603050405020304" pitchFamily="18" charset="0"/>
                <a:sym typeface="Muli"/>
              </a:rPr>
              <a:t>Quầy tư vấn</a:t>
            </a:r>
            <a:endParaRPr sz="16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597" name="Google Shape;597;p56"/>
          <p:cNvSpPr txBox="1"/>
          <p:nvPr/>
        </p:nvSpPr>
        <p:spPr>
          <a:xfrm>
            <a:off x="5029200" y="1469729"/>
            <a:ext cx="1676400" cy="572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smtClean="0">
                <a:solidFill>
                  <a:schemeClr val="bg1"/>
                </a:solidFill>
                <a:latin typeface="Times New Roman" panose="02020603050405020304" pitchFamily="18" charset="0"/>
                <a:ea typeface="Muli"/>
                <a:cs typeface="Times New Roman" panose="02020603050405020304" pitchFamily="18" charset="0"/>
                <a:sym typeface="Muli"/>
              </a:rPr>
              <a:t>Bệnh nhân di chuyển đến phòng Bác Sĩ</a:t>
            </a:r>
            <a:endParaRPr sz="1600" b="1" dirty="0">
              <a:solidFill>
                <a:schemeClr val="bg1"/>
              </a:solidFill>
              <a:latin typeface="Times New Roman" panose="02020603050405020304" pitchFamily="18" charset="0"/>
              <a:ea typeface="Muli"/>
              <a:cs typeface="Times New Roman" panose="02020603050405020304" pitchFamily="18" charset="0"/>
              <a:sym typeface="Muli"/>
            </a:endParaRPr>
          </a:p>
        </p:txBody>
      </p:sp>
      <p:sp>
        <p:nvSpPr>
          <p:cNvPr id="598" name="Google Shape;598;p56"/>
          <p:cNvSpPr txBox="1"/>
          <p:nvPr/>
        </p:nvSpPr>
        <p:spPr>
          <a:xfrm>
            <a:off x="7373868" y="1417916"/>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smtClean="0">
                <a:solidFill>
                  <a:srgbClr val="FFFFFF"/>
                </a:solidFill>
                <a:latin typeface="Times New Roman" panose="02020603050405020304" pitchFamily="18" charset="0"/>
                <a:ea typeface="Muli"/>
                <a:cs typeface="Times New Roman" panose="02020603050405020304" pitchFamily="18" charset="0"/>
                <a:sym typeface="Muli"/>
              </a:rPr>
              <a:t>Bác sĩ</a:t>
            </a:r>
            <a:endParaRPr sz="2400"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nvGrpSpPr>
          <p:cNvPr id="602" name="Google Shape;602;p56"/>
          <p:cNvGrpSpPr/>
          <p:nvPr/>
        </p:nvGrpSpPr>
        <p:grpSpPr>
          <a:xfrm rot="5400000">
            <a:off x="8641234" y="411193"/>
            <a:ext cx="278152" cy="345818"/>
            <a:chOff x="0" y="46600"/>
            <a:chExt cx="3121800" cy="5004600"/>
          </a:xfrm>
        </p:grpSpPr>
        <p:sp>
          <p:nvSpPr>
            <p:cNvPr id="603" name="Google Shape;603;p5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5" name="Google Shape;605;p5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5" name="Google Shape;299;p43"/>
          <p:cNvSpPr txBox="1">
            <a:spLocks noGrp="1"/>
          </p:cNvSpPr>
          <p:nvPr>
            <p:ph type="title"/>
          </p:nvPr>
        </p:nvSpPr>
        <p:spPr>
          <a:xfrm>
            <a:off x="406765" y="445026"/>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Times New Roman" panose="02020603050405020304" pitchFamily="18" charset="0"/>
                <a:cs typeface="Times New Roman" panose="02020603050405020304" pitchFamily="18" charset="0"/>
              </a:rPr>
              <a:t>2</a:t>
            </a:r>
            <a:r>
              <a:rPr lang="en" b="1" dirty="0" smtClean="0">
                <a:latin typeface="Times New Roman" panose="02020603050405020304" pitchFamily="18" charset="0"/>
                <a:cs typeface="Times New Roman" panose="02020603050405020304" pitchFamily="18" charset="0"/>
              </a:rPr>
              <a:t>. Qui trình thực tế.</a:t>
            </a:r>
            <a:endParaRPr b="1" dirty="0">
              <a:latin typeface="Times New Roman" panose="02020603050405020304" pitchFamily="18" charset="0"/>
              <a:cs typeface="Times New Roman" panose="02020603050405020304" pitchFamily="18" charset="0"/>
            </a:endParaRPr>
          </a:p>
        </p:txBody>
      </p:sp>
      <p:grpSp>
        <p:nvGrpSpPr>
          <p:cNvPr id="36" name="Google Shape;503;p53"/>
          <p:cNvGrpSpPr/>
          <p:nvPr/>
        </p:nvGrpSpPr>
        <p:grpSpPr>
          <a:xfrm>
            <a:off x="3276600" y="84201"/>
            <a:ext cx="1905000" cy="360830"/>
            <a:chOff x="5195775" y="3083425"/>
            <a:chExt cx="1308600" cy="445030"/>
          </a:xfrm>
        </p:grpSpPr>
        <p:sp>
          <p:nvSpPr>
            <p:cNvPr id="37" name="Google Shape;504;p53"/>
            <p:cNvSpPr/>
            <p:nvPr/>
          </p:nvSpPr>
          <p:spPr>
            <a:xfrm>
              <a:off x="5195775" y="3167625"/>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38" name="Google Shape;505;p53"/>
            <p:cNvSpPr txBox="1"/>
            <p:nvPr/>
          </p:nvSpPr>
          <p:spPr>
            <a:xfrm>
              <a:off x="5195775" y="3083425"/>
              <a:ext cx="1308600" cy="445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solidFill>
                    <a:srgbClr val="FFFFFF"/>
                  </a:solidFill>
                  <a:latin typeface="Times New Roman" panose="02020603050405020304" pitchFamily="18" charset="0"/>
                  <a:ea typeface="Muli"/>
                  <a:cs typeface="Times New Roman" panose="02020603050405020304" pitchFamily="18" charset="0"/>
                  <a:sym typeface="Muli"/>
                </a:rPr>
                <a:t>II. MÔ TẢ DỮ LIỆU</a:t>
              </a:r>
              <a:endParaRPr b="1" dirty="0">
                <a:solidFill>
                  <a:srgbClr val="FFFFFF"/>
                </a:solidFill>
                <a:latin typeface="Times New Roman" panose="02020603050405020304" pitchFamily="18" charset="0"/>
                <a:ea typeface="Muli"/>
                <a:cs typeface="Times New Roman" panose="02020603050405020304" pitchFamily="18" charset="0"/>
                <a:sym typeface="Muli"/>
              </a:endParaRPr>
            </a:p>
          </p:txBody>
        </p:sp>
      </p:grpSp>
      <p:sp>
        <p:nvSpPr>
          <p:cNvPr id="39" name="Google Shape;591;p56"/>
          <p:cNvSpPr txBox="1"/>
          <p:nvPr/>
        </p:nvSpPr>
        <p:spPr>
          <a:xfrm>
            <a:off x="2708626" y="1866092"/>
            <a:ext cx="1587747" cy="510426"/>
          </a:xfrm>
          <a:prstGeom prst="rect">
            <a:avLst/>
          </a:prstGeom>
          <a:noFill/>
          <a:ln>
            <a:noFill/>
          </a:ln>
        </p:spPr>
        <p:txBody>
          <a:bodyPr spcFirstLastPara="1" wrap="square" lIns="91425" tIns="91425" rIns="91425" bIns="91425" anchor="t" anchorCtr="0">
            <a:noAutofit/>
          </a:bodyPr>
          <a:lstStyle/>
          <a:p>
            <a:pPr lvl="0" algn="just"/>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thông</a:t>
            </a:r>
            <a:r>
              <a:rPr lang="en-US"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tin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nhân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bệnh</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nhân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bằng</a:t>
            </a:r>
            <a:r>
              <a:rPr lang="en-US"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GIẤY.</a:t>
            </a:r>
            <a:endParaRPr sz="1100" b="1" dirty="0">
              <a:solidFill>
                <a:schemeClr val="bg1"/>
              </a:solidFill>
              <a:latin typeface="Muli"/>
              <a:ea typeface="Muli"/>
              <a:cs typeface="Muli"/>
              <a:sym typeface="Muli"/>
            </a:endParaRPr>
          </a:p>
        </p:txBody>
      </p:sp>
      <p:sp>
        <p:nvSpPr>
          <p:cNvPr id="40" name="Google Shape;591;p56"/>
          <p:cNvSpPr txBox="1"/>
          <p:nvPr/>
        </p:nvSpPr>
        <p:spPr>
          <a:xfrm>
            <a:off x="7061897" y="1797328"/>
            <a:ext cx="1843141" cy="510426"/>
          </a:xfrm>
          <a:prstGeom prst="rect">
            <a:avLst/>
          </a:prstGeom>
          <a:noFill/>
          <a:ln>
            <a:noFill/>
          </a:ln>
        </p:spPr>
        <p:txBody>
          <a:bodyPr spcFirstLastPara="1" wrap="square" lIns="91425" tIns="91425" rIns="91425" bIns="91425" anchor="t" anchorCtr="0">
            <a:noAutofit/>
          </a:bodyPr>
          <a:lstStyle/>
          <a:p>
            <a:pPr lvl="0" algn="just"/>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Nhận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thông</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tin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bệnh</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nhân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bằng</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cách</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nhận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giấy</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từ</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rổ</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đựng</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sổ</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sz="1100" b="1" dirty="0">
              <a:solidFill>
                <a:schemeClr val="bg1"/>
              </a:solidFill>
              <a:latin typeface="Muli"/>
              <a:ea typeface="Muli"/>
              <a:cs typeface="Muli"/>
              <a:sym typeface="Muli"/>
            </a:endParaRPr>
          </a:p>
        </p:txBody>
      </p:sp>
      <p:sp>
        <p:nvSpPr>
          <p:cNvPr id="41" name="Google Shape;591;p56"/>
          <p:cNvSpPr txBox="1"/>
          <p:nvPr/>
        </p:nvSpPr>
        <p:spPr>
          <a:xfrm>
            <a:off x="4998834" y="2042429"/>
            <a:ext cx="1587747" cy="326848"/>
          </a:xfrm>
          <a:prstGeom prst="rect">
            <a:avLst/>
          </a:prstGeom>
          <a:noFill/>
          <a:ln>
            <a:noFill/>
          </a:ln>
        </p:spPr>
        <p:txBody>
          <a:bodyPr spcFirstLastPara="1" wrap="square" lIns="91425" tIns="91425" rIns="91425" bIns="91425" anchor="t" anchorCtr="0">
            <a:noAutofit/>
          </a:bodyPr>
          <a:lstStyle/>
          <a:p>
            <a:pPr lvl="0" algn="just"/>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Nộp</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Giấy</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vào</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sổ</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nhận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hồ</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sơ</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sz="1100" b="1" dirty="0">
              <a:solidFill>
                <a:schemeClr val="bg1"/>
              </a:solidFill>
              <a:latin typeface="Muli"/>
              <a:ea typeface="Muli"/>
              <a:cs typeface="Muli"/>
              <a:sym typeface="Muli"/>
            </a:endParaRPr>
          </a:p>
        </p:txBody>
      </p:sp>
      <p:grpSp>
        <p:nvGrpSpPr>
          <p:cNvPr id="42" name="Google Shape;575;p56"/>
          <p:cNvGrpSpPr/>
          <p:nvPr/>
        </p:nvGrpSpPr>
        <p:grpSpPr>
          <a:xfrm>
            <a:off x="503179" y="2947975"/>
            <a:ext cx="8425349" cy="1409725"/>
            <a:chOff x="512851" y="2652925"/>
            <a:chExt cx="8425349" cy="1409725"/>
          </a:xfrm>
        </p:grpSpPr>
        <p:sp>
          <p:nvSpPr>
            <p:cNvPr id="43" name="Google Shape;576;p56"/>
            <p:cNvSpPr/>
            <p:nvPr/>
          </p:nvSpPr>
          <p:spPr>
            <a:xfrm rot="-5400000">
              <a:off x="787388" y="2388475"/>
              <a:ext cx="1389525" cy="1938600"/>
            </a:xfrm>
            <a:prstGeom prst="flowChartOffpageConnector">
              <a:avLst/>
            </a:prstGeom>
            <a:solidFill>
              <a:srgbClr val="595959">
                <a:alpha val="14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44" name="Google Shape;577;p56"/>
            <p:cNvSpPr/>
            <p:nvPr/>
          </p:nvSpPr>
          <p:spPr>
            <a:xfrm>
              <a:off x="6976049" y="26577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595959">
                <a:alpha val="14620"/>
              </a:srgbClr>
            </a:solidFill>
            <a:ln>
              <a:noFill/>
            </a:ln>
          </p:spPr>
        </p:sp>
        <p:sp>
          <p:nvSpPr>
            <p:cNvPr id="45" name="Google Shape;578;p56"/>
            <p:cNvSpPr/>
            <p:nvPr/>
          </p:nvSpPr>
          <p:spPr>
            <a:xfrm>
              <a:off x="2451449"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sp>
          <p:nvSpPr>
            <p:cNvPr id="46" name="Google Shape;579;p56"/>
            <p:cNvSpPr/>
            <p:nvPr/>
          </p:nvSpPr>
          <p:spPr>
            <a:xfrm>
              <a:off x="4705000"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grpSp>
      <p:sp>
        <p:nvSpPr>
          <p:cNvPr id="47" name="Google Shape;582;p56"/>
          <p:cNvSpPr/>
          <p:nvPr/>
        </p:nvSpPr>
        <p:spPr>
          <a:xfrm rot="-5400000">
            <a:off x="676837" y="2688312"/>
            <a:ext cx="1389525" cy="1938600"/>
          </a:xfrm>
          <a:prstGeom prst="flowChartOffpageConnector">
            <a:avLst/>
          </a:prstGeom>
          <a:solidFill>
            <a:srgbClr val="5E8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8;p56"/>
          <p:cNvSpPr txBox="1"/>
          <p:nvPr/>
        </p:nvSpPr>
        <p:spPr>
          <a:xfrm>
            <a:off x="761999" y="3257550"/>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smtClean="0">
                <a:solidFill>
                  <a:srgbClr val="FFFFFF"/>
                </a:solidFill>
                <a:latin typeface="Times New Roman" panose="02020603050405020304" pitchFamily="18" charset="0"/>
                <a:ea typeface="Muli"/>
                <a:cs typeface="Times New Roman" panose="02020603050405020304" pitchFamily="18" charset="0"/>
                <a:sym typeface="Muli"/>
              </a:rPr>
              <a:t>Bác sĩ</a:t>
            </a:r>
            <a:endParaRPr sz="24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50" name="Google Shape;591;p56"/>
          <p:cNvSpPr txBox="1"/>
          <p:nvPr/>
        </p:nvSpPr>
        <p:spPr>
          <a:xfrm>
            <a:off x="407704" y="3657612"/>
            <a:ext cx="1587747" cy="510426"/>
          </a:xfrm>
          <a:prstGeom prst="rect">
            <a:avLst/>
          </a:prstGeom>
          <a:noFill/>
          <a:ln>
            <a:noFill/>
          </a:ln>
        </p:spPr>
        <p:txBody>
          <a:bodyPr spcFirstLastPara="1" wrap="square" lIns="91425" tIns="91425" rIns="91425" bIns="91425" anchor="t" anchorCtr="0">
            <a:noAutofit/>
          </a:bodyPr>
          <a:lstStyle/>
          <a:p>
            <a:pPr lvl="0"/>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Khám</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lâm</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sàn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lvl="0"/>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Lên</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lịch</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chụp</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chụp</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chiếu</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cho</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bệnh</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nhân</a:t>
            </a:r>
            <a:endParaRPr sz="1100" dirty="0">
              <a:solidFill>
                <a:schemeClr val="bg1"/>
              </a:solidFill>
              <a:latin typeface="Muli"/>
              <a:ea typeface="Muli"/>
              <a:cs typeface="Muli"/>
              <a:sym typeface="Muli"/>
            </a:endParaRPr>
          </a:p>
        </p:txBody>
      </p:sp>
      <p:sp>
        <p:nvSpPr>
          <p:cNvPr id="51" name="Google Shape;584;p56"/>
          <p:cNvSpPr/>
          <p:nvPr/>
        </p:nvSpPr>
        <p:spPr>
          <a:xfrm>
            <a:off x="2346305" y="2937863"/>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415C80"/>
          </a:solidFill>
          <a:ln>
            <a:noFill/>
          </a:ln>
        </p:spPr>
      </p:sp>
      <p:sp>
        <p:nvSpPr>
          <p:cNvPr id="52" name="Google Shape;595;p56"/>
          <p:cNvSpPr txBox="1"/>
          <p:nvPr/>
        </p:nvSpPr>
        <p:spPr>
          <a:xfrm>
            <a:off x="2857500" y="3257550"/>
            <a:ext cx="1371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FFFFFF"/>
                </a:solidFill>
                <a:latin typeface="Times New Roman" panose="02020603050405020304" pitchFamily="18" charset="0"/>
                <a:ea typeface="Muli"/>
                <a:cs typeface="Times New Roman" panose="02020603050405020304" pitchFamily="18" charset="0"/>
                <a:sym typeface="Muli"/>
              </a:rPr>
              <a:t>Bệnh nhân</a:t>
            </a:r>
            <a:endParaRPr sz="16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54" name="Google Shape;591;p56"/>
          <p:cNvSpPr txBox="1"/>
          <p:nvPr/>
        </p:nvSpPr>
        <p:spPr>
          <a:xfrm>
            <a:off x="2588643" y="3716559"/>
            <a:ext cx="1587747" cy="510426"/>
          </a:xfrm>
          <a:prstGeom prst="rect">
            <a:avLst/>
          </a:prstGeom>
          <a:noFill/>
          <a:ln>
            <a:noFill/>
          </a:ln>
        </p:spPr>
        <p:txBody>
          <a:bodyPr spcFirstLastPara="1" wrap="square" lIns="91425" tIns="91425" rIns="91425" bIns="91425" anchor="t" anchorCtr="0">
            <a:noAutofit/>
          </a:bodyPr>
          <a:lstStyle/>
          <a:p>
            <a:pPr lvl="0" algn="just"/>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Tiến</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hành</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chụp</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chiếu</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sau</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đó</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chờ</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kết</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quả</a:t>
            </a:r>
            <a:r>
              <a:rPr lang="en-US" sz="11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sz="1100" b="1" dirty="0">
              <a:solidFill>
                <a:schemeClr val="bg1"/>
              </a:solidFill>
              <a:latin typeface="Muli"/>
              <a:ea typeface="Muli"/>
              <a:cs typeface="Muli"/>
              <a:sym typeface="Muli"/>
            </a:endParaRPr>
          </a:p>
        </p:txBody>
      </p:sp>
      <p:sp>
        <p:nvSpPr>
          <p:cNvPr id="55" name="Google Shape;585;p56"/>
          <p:cNvSpPr/>
          <p:nvPr/>
        </p:nvSpPr>
        <p:spPr>
          <a:xfrm>
            <a:off x="4587661" y="2948382"/>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E85B9"/>
          </a:solidFill>
          <a:ln>
            <a:noFill/>
          </a:ln>
        </p:spPr>
      </p:sp>
      <p:sp>
        <p:nvSpPr>
          <p:cNvPr id="56" name="Google Shape;598;p56"/>
          <p:cNvSpPr txBox="1"/>
          <p:nvPr/>
        </p:nvSpPr>
        <p:spPr>
          <a:xfrm>
            <a:off x="5132910" y="3236936"/>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smtClean="0">
                <a:solidFill>
                  <a:srgbClr val="FFFFFF"/>
                </a:solidFill>
                <a:latin typeface="Times New Roman" panose="02020603050405020304" pitchFamily="18" charset="0"/>
                <a:ea typeface="Muli"/>
                <a:cs typeface="Times New Roman" panose="02020603050405020304" pitchFamily="18" charset="0"/>
                <a:sym typeface="Muli"/>
              </a:rPr>
              <a:t>Bác sĩ</a:t>
            </a:r>
            <a:endParaRPr sz="24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57" name="Google Shape;591;p56"/>
          <p:cNvSpPr txBox="1"/>
          <p:nvPr/>
        </p:nvSpPr>
        <p:spPr>
          <a:xfrm>
            <a:off x="4951500" y="3731152"/>
            <a:ext cx="1587747" cy="510426"/>
          </a:xfrm>
          <a:prstGeom prst="rect">
            <a:avLst/>
          </a:prstGeom>
          <a:noFill/>
          <a:ln>
            <a:noFill/>
          </a:ln>
        </p:spPr>
        <p:txBody>
          <a:bodyPr spcFirstLastPara="1" wrap="square" lIns="91425" tIns="91425" rIns="91425" bIns="91425" anchor="t" anchorCtr="0">
            <a:noAutofit/>
          </a:bodyPr>
          <a:lstStyle/>
          <a:p>
            <a:pPr lvl="0" algn="just"/>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Dựa</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vào</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hình</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chụp</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chiếu</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và</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đưa</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ra</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kết</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quả</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trên</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giấy</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viết</a:t>
            </a:r>
            <a:endParaRPr sz="1100" dirty="0">
              <a:solidFill>
                <a:schemeClr val="bg1"/>
              </a:solidFill>
              <a:latin typeface="Times New Roman" panose="02020603050405020304" pitchFamily="18" charset="0"/>
              <a:ea typeface="Muli"/>
              <a:cs typeface="Times New Roman" panose="02020603050405020304" pitchFamily="18" charset="0"/>
              <a:sym typeface="Muli"/>
            </a:endParaRPr>
          </a:p>
        </p:txBody>
      </p:sp>
      <p:sp>
        <p:nvSpPr>
          <p:cNvPr id="58" name="Google Shape;595;p56"/>
          <p:cNvSpPr txBox="1"/>
          <p:nvPr/>
        </p:nvSpPr>
        <p:spPr>
          <a:xfrm>
            <a:off x="7408710" y="3236936"/>
            <a:ext cx="1371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FFFFFF"/>
                </a:solidFill>
                <a:latin typeface="Times New Roman" panose="02020603050405020304" pitchFamily="18" charset="0"/>
                <a:ea typeface="Muli"/>
                <a:cs typeface="Times New Roman" panose="02020603050405020304" pitchFamily="18" charset="0"/>
                <a:sym typeface="Muli"/>
              </a:rPr>
              <a:t>Bệnh nhân</a:t>
            </a:r>
            <a:endParaRPr sz="16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59" name="Google Shape;583;p56"/>
          <p:cNvSpPr/>
          <p:nvPr/>
        </p:nvSpPr>
        <p:spPr>
          <a:xfrm>
            <a:off x="6904615" y="2962849"/>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415C80"/>
          </a:solidFill>
          <a:ln>
            <a:noFill/>
          </a:ln>
        </p:spPr>
      </p:sp>
      <p:sp>
        <p:nvSpPr>
          <p:cNvPr id="60" name="Google Shape;595;p56"/>
          <p:cNvSpPr txBox="1"/>
          <p:nvPr/>
        </p:nvSpPr>
        <p:spPr>
          <a:xfrm>
            <a:off x="7431761" y="3151504"/>
            <a:ext cx="1371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FFFFFF"/>
                </a:solidFill>
                <a:latin typeface="Times New Roman" panose="02020603050405020304" pitchFamily="18" charset="0"/>
                <a:ea typeface="Muli"/>
                <a:cs typeface="Times New Roman" panose="02020603050405020304" pitchFamily="18" charset="0"/>
                <a:sym typeface="Muli"/>
              </a:rPr>
              <a:t>Bệnh nhân</a:t>
            </a:r>
            <a:endParaRPr sz="1600" b="1" dirty="0">
              <a:solidFill>
                <a:srgbClr val="FFFFFF"/>
              </a:solidFill>
              <a:latin typeface="Times New Roman" panose="02020603050405020304" pitchFamily="18" charset="0"/>
              <a:ea typeface="Muli"/>
              <a:cs typeface="Times New Roman" panose="02020603050405020304" pitchFamily="18" charset="0"/>
              <a:sym typeface="Muli"/>
            </a:endParaRPr>
          </a:p>
        </p:txBody>
      </p:sp>
      <p:sp>
        <p:nvSpPr>
          <p:cNvPr id="61" name="Google Shape;591;p56"/>
          <p:cNvSpPr txBox="1"/>
          <p:nvPr/>
        </p:nvSpPr>
        <p:spPr>
          <a:xfrm>
            <a:off x="7244642" y="3716559"/>
            <a:ext cx="1587747" cy="510426"/>
          </a:xfrm>
          <a:prstGeom prst="rect">
            <a:avLst/>
          </a:prstGeom>
          <a:noFill/>
          <a:ln>
            <a:noFill/>
          </a:ln>
        </p:spPr>
        <p:txBody>
          <a:bodyPr spcFirstLastPara="1" wrap="square" lIns="91425" tIns="91425" rIns="91425" bIns="91425" anchor="t" anchorCtr="0">
            <a:noAutofit/>
          </a:bodyPr>
          <a:lstStyle/>
          <a:p>
            <a:pPr lvl="0" algn="just"/>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Nhận</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kết</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quả</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và</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làm</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theo</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hướng</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dẫn</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bác</a:t>
            </a:r>
            <a:r>
              <a:rPr lang="en-US" sz="1100" dirty="0" smtClean="0">
                <a:solidFill>
                  <a:schemeClr val="bg1"/>
                </a:solidFill>
                <a:latin typeface="Times New Roman" panose="02020603050405020304" pitchFamily="18" charset="0"/>
                <a:ea typeface="Muli"/>
                <a:cs typeface="Times New Roman" panose="02020603050405020304" pitchFamily="18" charset="0"/>
                <a:sym typeface="Muli"/>
              </a:rPr>
              <a:t> </a:t>
            </a:r>
            <a:r>
              <a:rPr lang="en-US" sz="1100" dirty="0" err="1" smtClean="0">
                <a:solidFill>
                  <a:schemeClr val="bg1"/>
                </a:solidFill>
                <a:latin typeface="Times New Roman" panose="02020603050405020304" pitchFamily="18" charset="0"/>
                <a:ea typeface="Muli"/>
                <a:cs typeface="Times New Roman" panose="02020603050405020304" pitchFamily="18" charset="0"/>
                <a:sym typeface="Muli"/>
              </a:rPr>
              <a:t>sĩ</a:t>
            </a:r>
            <a:endParaRPr sz="1100" dirty="0">
              <a:solidFill>
                <a:schemeClr val="bg1"/>
              </a:solidFill>
              <a:latin typeface="Times New Roman" panose="02020603050405020304" pitchFamily="18" charset="0"/>
              <a:ea typeface="Muli"/>
              <a:cs typeface="Times New Roman" panose="02020603050405020304" pitchFamily="18" charset="0"/>
              <a:sym typeface="Muli"/>
            </a:endParaRPr>
          </a:p>
        </p:txBody>
      </p:sp>
    </p:spTree>
    <p:extLst>
      <p:ext uri="{BB962C8B-B14F-4D97-AF65-F5344CB8AC3E}">
        <p14:creationId xmlns:p14="http://schemas.microsoft.com/office/powerpoint/2010/main" val="3048701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2192</Words>
  <Application>Microsoft Office PowerPoint</Application>
  <PresentationFormat>On-screen Show (16:9)</PresentationFormat>
  <Paragraphs>234</Paragraphs>
  <Slides>35</Slides>
  <Notes>35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Symbol</vt:lpstr>
      <vt:lpstr>Times New Roman</vt:lpstr>
      <vt:lpstr>Wingdings</vt:lpstr>
      <vt:lpstr>Calibri</vt:lpstr>
      <vt:lpstr>Muli</vt:lpstr>
      <vt:lpstr>Dosis</vt:lpstr>
      <vt:lpstr>Arial Black</vt:lpstr>
      <vt:lpstr>Open Sans</vt:lpstr>
      <vt:lpstr>Simple Light</vt:lpstr>
      <vt:lpstr>Simple Light</vt:lpstr>
      <vt:lpstr>XÂY DỰNG ỨNG DỤNG WEB  THÔNG TIN CHẨN ĐOÁN HÌNH ẢNH</vt:lpstr>
      <vt:lpstr>Minh Phụng</vt:lpstr>
      <vt:lpstr>Nội Dung:</vt:lpstr>
      <vt:lpstr>I. TỔNG QUAN</vt:lpstr>
      <vt:lpstr>1. Lý do chọn đề tài.</vt:lpstr>
      <vt:lpstr>2. Kế hoạch thực hiện.</vt:lpstr>
      <vt:lpstr>II. MÔ TẢ DỮ LIỆU</vt:lpstr>
      <vt:lpstr>1. Mô tả chủ đề.</vt:lpstr>
      <vt:lpstr>2. Qui trình thực tế.</vt:lpstr>
      <vt:lpstr>3. Mục đích cải tiến.</vt:lpstr>
      <vt:lpstr>3. Yêu cầu đề ra.</vt:lpstr>
      <vt:lpstr>III. PHÂN TÍCH THIẾT KẾ</vt:lpstr>
      <vt:lpstr>PowerPoint Presentation</vt:lpstr>
      <vt:lpstr>2. Biểu đồ luồn.</vt:lpstr>
      <vt:lpstr>2. Biểu đồ luồn.</vt:lpstr>
      <vt:lpstr>2. Biểu đồ luồn.</vt:lpstr>
      <vt:lpstr>3. Mô hình quan hệ -Conceptual Data Model - CDM.</vt:lpstr>
      <vt:lpstr>3. Mô hình quan hệ - Logical Data Model - LDM.</vt:lpstr>
      <vt:lpstr>3. Mô hình quan hệ - Logical Data Model - LDM.</vt:lpstr>
      <vt:lpstr>3. Mô hình quan hệ - Logical Data Model - LDM.</vt:lpstr>
      <vt:lpstr>4. Use Case.</vt:lpstr>
      <vt:lpstr>4. Use Case.</vt:lpstr>
      <vt:lpstr>4. Use Case.</vt:lpstr>
      <vt:lpstr>4. Use Case.</vt:lpstr>
      <vt:lpstr>IV. CÀI ĐẶT WEB</vt:lpstr>
      <vt:lpstr>1. Công cụ thiết kế web.</vt:lpstr>
      <vt:lpstr>2. Giao diện tiếp nhận bệnh nhân.</vt:lpstr>
      <vt:lpstr>3. Giao diện Doctor.</vt:lpstr>
      <vt:lpstr>4. Giao diện giả máy chụp chiếu.</vt:lpstr>
      <vt:lpstr>5. Giao diện Bệnh nhân.</vt:lpstr>
      <vt:lpstr>6. Giao diện Admin.</vt:lpstr>
      <vt:lpstr>6. Giao diện Admin.</vt:lpstr>
      <vt:lpstr>6. Giao diện Admin.</vt:lpstr>
      <vt:lpstr>V.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WEB  THÔNG TIN CHẨN ĐOÁN HÌNH ẢNH</dc:title>
  <dc:creator>YUDCANH</dc:creator>
  <cp:lastModifiedBy>Asus</cp:lastModifiedBy>
  <cp:revision>29</cp:revision>
  <dcterms:modified xsi:type="dcterms:W3CDTF">2021-07-05T17:04:43Z</dcterms:modified>
</cp:coreProperties>
</file>